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0" r:id="rId4"/>
  </p:sldMasterIdLst>
  <p:notesMasterIdLst>
    <p:notesMasterId r:id="rId42"/>
  </p:notesMasterIdLst>
  <p:handoutMasterIdLst>
    <p:handoutMasterId r:id="rId43"/>
  </p:handoutMasterIdLst>
  <p:sldIdLst>
    <p:sldId id="256" r:id="rId5"/>
    <p:sldId id="284" r:id="rId6"/>
    <p:sldId id="276" r:id="rId7"/>
    <p:sldId id="287" r:id="rId8"/>
    <p:sldId id="288" r:id="rId9"/>
    <p:sldId id="289" r:id="rId10"/>
    <p:sldId id="290" r:id="rId11"/>
    <p:sldId id="291" r:id="rId12"/>
    <p:sldId id="295" r:id="rId13"/>
    <p:sldId id="296" r:id="rId14"/>
    <p:sldId id="297" r:id="rId15"/>
    <p:sldId id="299" r:id="rId16"/>
    <p:sldId id="301" r:id="rId17"/>
    <p:sldId id="302" r:id="rId18"/>
    <p:sldId id="303" r:id="rId19"/>
    <p:sldId id="307" r:id="rId20"/>
    <p:sldId id="310" r:id="rId21"/>
    <p:sldId id="312" r:id="rId22"/>
    <p:sldId id="313" r:id="rId23"/>
    <p:sldId id="314" r:id="rId24"/>
    <p:sldId id="333" r:id="rId25"/>
    <p:sldId id="316" r:id="rId26"/>
    <p:sldId id="317" r:id="rId27"/>
    <p:sldId id="318" r:id="rId28"/>
    <p:sldId id="319" r:id="rId29"/>
    <p:sldId id="320" r:id="rId30"/>
    <p:sldId id="334" r:id="rId31"/>
    <p:sldId id="323" r:id="rId32"/>
    <p:sldId id="324" r:id="rId33"/>
    <p:sldId id="325" r:id="rId34"/>
    <p:sldId id="326" r:id="rId35"/>
    <p:sldId id="327" r:id="rId36"/>
    <p:sldId id="331" r:id="rId37"/>
    <p:sldId id="332" r:id="rId38"/>
    <p:sldId id="292" r:id="rId39"/>
    <p:sldId id="285" r:id="rId40"/>
    <p:sldId id="30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8" userDrawn="1">
          <p15:clr>
            <a:srgbClr val="A4A3A4"/>
          </p15:clr>
        </p15:guide>
        <p15:guide id="2" pos="7080" userDrawn="1">
          <p15:clr>
            <a:srgbClr val="A4A3A4"/>
          </p15:clr>
        </p15:guide>
        <p15:guide id="3" pos="51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85" autoAdjust="0"/>
    <p:restoredTop sz="94522" autoAdjust="0"/>
  </p:normalViewPr>
  <p:slideViewPr>
    <p:cSldViewPr snapToGrid="0">
      <p:cViewPr varScale="1">
        <p:scale>
          <a:sx n="112" d="100"/>
          <a:sy n="112" d="100"/>
        </p:scale>
        <p:origin x="424" y="192"/>
      </p:cViewPr>
      <p:guideLst>
        <p:guide orient="horz" pos="1848"/>
        <p:guide pos="7080"/>
        <p:guide pos="5112"/>
      </p:guideLst>
    </p:cSldViewPr>
  </p:slideViewPr>
  <p:outlineViewPr>
    <p:cViewPr>
      <p:scale>
        <a:sx n="33" d="100"/>
        <a:sy n="33" d="100"/>
      </p:scale>
      <p:origin x="0" y="-4819"/>
    </p:cViewPr>
  </p:outlineViewPr>
  <p:notesTextViewPr>
    <p:cViewPr>
      <p:scale>
        <a:sx n="1" d="1"/>
        <a:sy n="1" d="1"/>
      </p:scale>
      <p:origin x="0" y="0"/>
    </p:cViewPr>
  </p:notesTextViewPr>
  <p:sorterViewPr>
    <p:cViewPr>
      <p:scale>
        <a:sx n="90" d="100"/>
        <a:sy n="90" d="100"/>
      </p:scale>
      <p:origin x="0" y="0"/>
    </p:cViewPr>
  </p:sorterViewPr>
  <p:notesViewPr>
    <p:cSldViewPr snapToGrid="0">
      <p:cViewPr varScale="1">
        <p:scale>
          <a:sx n="65" d="100"/>
          <a:sy n="65" d="100"/>
        </p:scale>
        <p:origin x="845" y="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04873E-34D9-4011-B823-45C4AD2A9FC6}" type="doc">
      <dgm:prSet loTypeId="urn:microsoft.com/office/officeart/2017/3/layout/HorizontalPathTimeline" loCatId="other" qsTypeId="urn:microsoft.com/office/officeart/2005/8/quickstyle/simple1" qsCatId="simple" csTypeId="urn:microsoft.com/office/officeart/2005/8/colors/accent5_2" csCatId="accent5" phldr="1"/>
      <dgm:spPr/>
      <dgm:t>
        <a:bodyPr/>
        <a:lstStyle/>
        <a:p>
          <a:endParaRPr lang="en-US"/>
        </a:p>
      </dgm:t>
    </dgm:pt>
    <dgm:pt modelId="{D0C06EB0-D7EF-45E3-95AD-C3986984C27E}">
      <dgm:prSet phldrT="[Text]" phldr="0" custT="1"/>
      <dgm:spPr/>
      <dgm:t>
        <a:bodyPr/>
        <a:lstStyle/>
        <a:p>
          <a:pPr>
            <a:defRPr b="1"/>
          </a:pPr>
          <a:r>
            <a:rPr lang="en-US" sz="3600" dirty="0"/>
            <a:t>2000</a:t>
          </a:r>
        </a:p>
      </dgm:t>
    </dgm:pt>
    <dgm:pt modelId="{0BB155BD-DA20-44C2-8CB4-CB3D3770A527}" type="parTrans" cxnId="{97993EA3-CE7B-4009-B7CE-BFB111FBE521}">
      <dgm:prSet/>
      <dgm:spPr/>
      <dgm:t>
        <a:bodyPr/>
        <a:lstStyle/>
        <a:p>
          <a:endParaRPr lang="en-US"/>
        </a:p>
      </dgm:t>
    </dgm:pt>
    <dgm:pt modelId="{6F918279-79F1-4A08-BB84-2DE055676D74}" type="sibTrans" cxnId="{97993EA3-CE7B-4009-B7CE-BFB111FBE521}">
      <dgm:prSet/>
      <dgm:spPr/>
      <dgm:t>
        <a:bodyPr/>
        <a:lstStyle/>
        <a:p>
          <a:endParaRPr lang="en-US"/>
        </a:p>
      </dgm:t>
    </dgm:pt>
    <dgm:pt modelId="{4E599684-CBE7-4BF6-B041-7B59A5AE3CF2}">
      <dgm:prSet phldrT="[Text]" custT="1"/>
      <dgm:spPr/>
      <dgm:t>
        <a:bodyPr/>
        <a:lstStyle/>
        <a:p>
          <a:pPr algn="l">
            <a:spcAft>
              <a:spcPts val="600"/>
            </a:spcAft>
          </a:pPr>
          <a:r>
            <a:rPr lang="en-US" sz="2800" b="1" i="0" u="none" dirty="0"/>
            <a:t>HS Chem: </a:t>
          </a:r>
          <a:r>
            <a:rPr lang="en-US" sz="2800" b="0" i="0" u="none" dirty="0"/>
            <a:t>You are BAD at science</a:t>
          </a:r>
          <a:endParaRPr lang="en-US" sz="2800" dirty="0"/>
        </a:p>
      </dgm:t>
    </dgm:pt>
    <dgm:pt modelId="{A8AAC60B-A805-4BF6-9EA5-E87AC2902868}" type="parTrans" cxnId="{841D665D-B707-471F-BD09-964D3951145A}">
      <dgm:prSet/>
      <dgm:spPr/>
      <dgm:t>
        <a:bodyPr/>
        <a:lstStyle/>
        <a:p>
          <a:endParaRPr lang="en-US"/>
        </a:p>
      </dgm:t>
    </dgm:pt>
    <dgm:pt modelId="{BF909935-A6E2-4FB3-A57D-3F1AE3109B2D}" type="sibTrans" cxnId="{841D665D-B707-471F-BD09-964D3951145A}">
      <dgm:prSet/>
      <dgm:spPr/>
      <dgm:t>
        <a:bodyPr/>
        <a:lstStyle/>
        <a:p>
          <a:endParaRPr lang="en-US"/>
        </a:p>
      </dgm:t>
    </dgm:pt>
    <dgm:pt modelId="{4B3BEF5E-080D-4FEE-B522-70B46FFD0660}">
      <dgm:prSet phldrT="[Text]" phldr="0" custT="1"/>
      <dgm:spPr/>
      <dgm:t>
        <a:bodyPr/>
        <a:lstStyle/>
        <a:p>
          <a:pPr>
            <a:defRPr b="1"/>
          </a:pPr>
          <a:r>
            <a:rPr lang="en-US" sz="3600" dirty="0"/>
            <a:t>2010</a:t>
          </a:r>
        </a:p>
      </dgm:t>
    </dgm:pt>
    <dgm:pt modelId="{06017295-6984-41E0-8693-8EB293EF8566}" type="parTrans" cxnId="{9A613993-1976-4C90-B719-959774EC46C8}">
      <dgm:prSet/>
      <dgm:spPr/>
      <dgm:t>
        <a:bodyPr/>
        <a:lstStyle/>
        <a:p>
          <a:endParaRPr lang="en-US"/>
        </a:p>
      </dgm:t>
    </dgm:pt>
    <dgm:pt modelId="{39F905D4-BCDD-42A3-91CF-0746D3124C5E}" type="sibTrans" cxnId="{9A613993-1976-4C90-B719-959774EC46C8}">
      <dgm:prSet/>
      <dgm:spPr/>
      <dgm:t>
        <a:bodyPr/>
        <a:lstStyle/>
        <a:p>
          <a:endParaRPr lang="en-US"/>
        </a:p>
      </dgm:t>
    </dgm:pt>
    <dgm:pt modelId="{DB8AF9DD-B1C3-4C20-BD21-C6C7FF671A92}">
      <dgm:prSet phldrT="[Text]" custT="1"/>
      <dgm:spPr/>
      <dgm:t>
        <a:bodyPr/>
        <a:lstStyle/>
        <a:p>
          <a:r>
            <a:rPr lang="en-US" sz="2800" b="1" i="0" u="none" dirty="0"/>
            <a:t>Blind Scientists</a:t>
          </a:r>
          <a:r>
            <a:rPr lang="en-US" sz="2800" b="0" i="0" u="none" dirty="0"/>
            <a:t>: Chem class was inaccessible</a:t>
          </a:r>
          <a:endParaRPr lang="en-US" sz="2800" dirty="0"/>
        </a:p>
      </dgm:t>
    </dgm:pt>
    <dgm:pt modelId="{DF70DEA5-E7DD-4AA9-B1CC-992432C16744}" type="parTrans" cxnId="{D6373D48-D8B0-4539-A4A4-81DB907C07C1}">
      <dgm:prSet/>
      <dgm:spPr/>
      <dgm:t>
        <a:bodyPr/>
        <a:lstStyle/>
        <a:p>
          <a:endParaRPr lang="en-US"/>
        </a:p>
      </dgm:t>
    </dgm:pt>
    <dgm:pt modelId="{428A9B80-64FA-44ED-87FF-F7A0D539842F}" type="sibTrans" cxnId="{D6373D48-D8B0-4539-A4A4-81DB907C07C1}">
      <dgm:prSet/>
      <dgm:spPr/>
      <dgm:t>
        <a:bodyPr/>
        <a:lstStyle/>
        <a:p>
          <a:endParaRPr lang="en-US"/>
        </a:p>
      </dgm:t>
    </dgm:pt>
    <dgm:pt modelId="{4971AC50-A88E-4E33-87F8-FCEAC805564B}">
      <dgm:prSet phldrT="[Text]" phldr="0" custT="1"/>
      <dgm:spPr/>
      <dgm:t>
        <a:bodyPr/>
        <a:lstStyle/>
        <a:p>
          <a:pPr>
            <a:defRPr b="1"/>
          </a:pPr>
          <a:r>
            <a:rPr lang="en-US" sz="3600" dirty="0"/>
            <a:t>2020</a:t>
          </a:r>
        </a:p>
      </dgm:t>
    </dgm:pt>
    <dgm:pt modelId="{C9196550-5E95-4357-8451-1D9A3E9B9887}" type="parTrans" cxnId="{D3F6A62A-6459-4BFC-82C1-B194A64DAEF0}">
      <dgm:prSet/>
      <dgm:spPr/>
      <dgm:t>
        <a:bodyPr/>
        <a:lstStyle/>
        <a:p>
          <a:endParaRPr lang="en-US"/>
        </a:p>
      </dgm:t>
    </dgm:pt>
    <dgm:pt modelId="{5851B56B-AA5B-4350-B325-A26109F66599}" type="sibTrans" cxnId="{D3F6A62A-6459-4BFC-82C1-B194A64DAEF0}">
      <dgm:prSet/>
      <dgm:spPr/>
      <dgm:t>
        <a:bodyPr/>
        <a:lstStyle/>
        <a:p>
          <a:endParaRPr lang="en-US"/>
        </a:p>
      </dgm:t>
    </dgm:pt>
    <dgm:pt modelId="{B70A8EE9-B04A-475F-A55E-C7EC9716492A}">
      <dgm:prSet custT="1"/>
      <dgm:spPr/>
      <dgm:t>
        <a:bodyPr/>
        <a:lstStyle/>
        <a:p>
          <a:pPr algn="l"/>
          <a:r>
            <a:rPr lang="en-US" sz="2800" b="1" i="0" u="none" dirty="0"/>
            <a:t>Blind Teen</a:t>
          </a:r>
          <a:r>
            <a:rPr lang="en-US" sz="2800" b="0" i="0" u="none" dirty="0"/>
            <a:t>: Pushed out of mechanical engineering</a:t>
          </a:r>
          <a:endParaRPr lang="en-US" sz="2800" dirty="0"/>
        </a:p>
      </dgm:t>
    </dgm:pt>
    <dgm:pt modelId="{827B8979-53B0-4D04-AFD4-E95ECE158F29}" type="parTrans" cxnId="{974143E5-F97B-46EC-BF8B-1BE68E1266DC}">
      <dgm:prSet/>
      <dgm:spPr/>
      <dgm:t>
        <a:bodyPr/>
        <a:lstStyle/>
        <a:p>
          <a:endParaRPr lang="en-US"/>
        </a:p>
      </dgm:t>
    </dgm:pt>
    <dgm:pt modelId="{EF80220B-B1BA-4812-A85D-99163E525C87}" type="sibTrans" cxnId="{974143E5-F97B-46EC-BF8B-1BE68E1266DC}">
      <dgm:prSet/>
      <dgm:spPr/>
      <dgm:t>
        <a:bodyPr/>
        <a:lstStyle/>
        <a:p>
          <a:endParaRPr lang="en-US"/>
        </a:p>
      </dgm:t>
    </dgm:pt>
    <dgm:pt modelId="{932CA750-36C5-4FBB-923A-29DF7B5A91E5}" type="pres">
      <dgm:prSet presAssocID="{E604873E-34D9-4011-B823-45C4AD2A9FC6}" presName="root" presStyleCnt="0">
        <dgm:presLayoutVars>
          <dgm:chMax/>
          <dgm:chPref/>
          <dgm:animLvl val="lvl"/>
        </dgm:presLayoutVars>
      </dgm:prSet>
      <dgm:spPr/>
    </dgm:pt>
    <dgm:pt modelId="{C5D1BC48-B762-488E-BF7E-9CDA82DFACEE}" type="pres">
      <dgm:prSet presAssocID="{E604873E-34D9-4011-B823-45C4AD2A9FC6}" presName="divider" presStyleLbl="node1" presStyleIdx="0" presStyleCnt="1"/>
      <dgm:spPr>
        <a:solidFill>
          <a:schemeClr val="accent2">
            <a:lumMod val="75000"/>
          </a:schemeClr>
        </a:solidFill>
      </dgm:spPr>
    </dgm:pt>
    <dgm:pt modelId="{03618986-EF2F-440D-8403-283058C2987B}" type="pres">
      <dgm:prSet presAssocID="{E604873E-34D9-4011-B823-45C4AD2A9FC6}" presName="nodes" presStyleCnt="0">
        <dgm:presLayoutVars>
          <dgm:chMax/>
          <dgm:chPref/>
          <dgm:animLvl val="lvl"/>
        </dgm:presLayoutVars>
      </dgm:prSet>
      <dgm:spPr/>
    </dgm:pt>
    <dgm:pt modelId="{3B7C76B3-9A15-41E9-ABC3-698AB66EEDEB}" type="pres">
      <dgm:prSet presAssocID="{D0C06EB0-D7EF-45E3-95AD-C3986984C27E}" presName="composite" presStyleCnt="0"/>
      <dgm:spPr/>
    </dgm:pt>
    <dgm:pt modelId="{0A2DB98E-12CB-44AC-A271-FA81A963AC9D}" type="pres">
      <dgm:prSet presAssocID="{D0C06EB0-D7EF-45E3-95AD-C3986984C27E}" presName="L1TextContainer" presStyleLbl="revTx" presStyleIdx="0" presStyleCnt="3">
        <dgm:presLayoutVars>
          <dgm:chMax val="1"/>
          <dgm:chPref val="1"/>
          <dgm:bulletEnabled val="1"/>
        </dgm:presLayoutVars>
      </dgm:prSet>
      <dgm:spPr/>
    </dgm:pt>
    <dgm:pt modelId="{27709FD2-3216-4BCF-9F74-FD4CEFA3A9ED}" type="pres">
      <dgm:prSet presAssocID="{D0C06EB0-D7EF-45E3-95AD-C3986984C27E}" presName="L2TextContainerWrapper" presStyleCnt="0">
        <dgm:presLayoutVars>
          <dgm:chMax val="0"/>
          <dgm:chPref val="0"/>
          <dgm:bulletEnabled val="1"/>
        </dgm:presLayoutVars>
      </dgm:prSet>
      <dgm:spPr/>
    </dgm:pt>
    <dgm:pt modelId="{CD7A980D-5441-4C5A-B155-C2A021C3D0DD}" type="pres">
      <dgm:prSet presAssocID="{D0C06EB0-D7EF-45E3-95AD-C3986984C27E}" presName="L2TextContainer" presStyleLbl="bgAccFollowNode1" presStyleIdx="0" presStyleCnt="3"/>
      <dgm:spPr/>
    </dgm:pt>
    <dgm:pt modelId="{EC43CE52-5C8B-407E-A382-D1268E523743}" type="pres">
      <dgm:prSet presAssocID="{D0C06EB0-D7EF-45E3-95AD-C3986984C27E}" presName="FlexibleEmptyPlaceHolder" presStyleCnt="0"/>
      <dgm:spPr/>
    </dgm:pt>
    <dgm:pt modelId="{87C15291-AEBC-4F1E-BB11-F23971968E4A}" type="pres">
      <dgm:prSet presAssocID="{D0C06EB0-D7EF-45E3-95AD-C3986984C27E}" presName="ConnectLine" presStyleLbl="alignNode1" presStyleIdx="0" presStyleCnt="3"/>
      <dgm:spPr>
        <a:solidFill>
          <a:schemeClr val="accent5">
            <a:hueOff val="0"/>
            <a:satOff val="0"/>
            <a:lumOff val="0"/>
            <a:alphaOff val="0"/>
          </a:schemeClr>
        </a:solidFill>
        <a:ln w="6350" cap="flat" cmpd="sng" algn="ctr">
          <a:solidFill>
            <a:schemeClr val="accent5">
              <a:hueOff val="0"/>
              <a:satOff val="0"/>
              <a:lumOff val="0"/>
              <a:alphaOff val="0"/>
            </a:schemeClr>
          </a:solidFill>
          <a:prstDash val="dash"/>
          <a:miter lim="800000"/>
        </a:ln>
        <a:effectLst/>
      </dgm:spPr>
    </dgm:pt>
    <dgm:pt modelId="{4E6C086A-07A1-49AA-A5A9-2A0B949C7E99}" type="pres">
      <dgm:prSet presAssocID="{D0C06EB0-D7EF-45E3-95AD-C3986984C27E}" presName="ConnectorPoint" presStyleLbl="fgAcc1" presStyleIdx="0" presStyleCnt="3"/>
      <dgm:spPr>
        <a:solidFill>
          <a:schemeClr val="lt1">
            <a:alpha val="90000"/>
            <a:hueOff val="0"/>
            <a:satOff val="0"/>
            <a:lumOff val="0"/>
            <a:alphaOff val="0"/>
          </a:schemeClr>
        </a:solidFill>
        <a:ln w="12700" cap="flat" cmpd="sng" algn="ctr">
          <a:noFill/>
          <a:prstDash val="solid"/>
          <a:miter lim="800000"/>
        </a:ln>
        <a:effectLst/>
      </dgm:spPr>
    </dgm:pt>
    <dgm:pt modelId="{CCF0635D-7E1B-4FF0-B23E-6E3FFAF0187C}" type="pres">
      <dgm:prSet presAssocID="{D0C06EB0-D7EF-45E3-95AD-C3986984C27E}" presName="EmptyPlaceHolder" presStyleCnt="0"/>
      <dgm:spPr/>
    </dgm:pt>
    <dgm:pt modelId="{53BBE295-ADA1-45B2-9B2A-E4439C63A887}" type="pres">
      <dgm:prSet presAssocID="{6F918279-79F1-4A08-BB84-2DE055676D74}" presName="spaceBetweenRectangles" presStyleCnt="0"/>
      <dgm:spPr/>
    </dgm:pt>
    <dgm:pt modelId="{E3013DA7-D413-41BE-9E81-B2A45F6CDF77}" type="pres">
      <dgm:prSet presAssocID="{4B3BEF5E-080D-4FEE-B522-70B46FFD0660}" presName="composite" presStyleCnt="0"/>
      <dgm:spPr/>
    </dgm:pt>
    <dgm:pt modelId="{E7F88204-0CA2-4C46-B02A-29D432AB1EB7}" type="pres">
      <dgm:prSet presAssocID="{4B3BEF5E-080D-4FEE-B522-70B46FFD0660}" presName="L1TextContainer" presStyleLbl="revTx" presStyleIdx="1" presStyleCnt="3">
        <dgm:presLayoutVars>
          <dgm:chMax val="1"/>
          <dgm:chPref val="1"/>
          <dgm:bulletEnabled val="1"/>
        </dgm:presLayoutVars>
      </dgm:prSet>
      <dgm:spPr/>
    </dgm:pt>
    <dgm:pt modelId="{8CAAB770-0AB9-4D31-A1B1-5A675C95D664}" type="pres">
      <dgm:prSet presAssocID="{4B3BEF5E-080D-4FEE-B522-70B46FFD0660}" presName="L2TextContainerWrapper" presStyleCnt="0">
        <dgm:presLayoutVars>
          <dgm:chMax val="0"/>
          <dgm:chPref val="0"/>
          <dgm:bulletEnabled val="1"/>
        </dgm:presLayoutVars>
      </dgm:prSet>
      <dgm:spPr/>
    </dgm:pt>
    <dgm:pt modelId="{51FEFD34-D680-431C-AC44-012B4D99C277}" type="pres">
      <dgm:prSet presAssocID="{4B3BEF5E-080D-4FEE-B522-70B46FFD0660}" presName="L2TextContainer" presStyleLbl="bgAccFollowNode1" presStyleIdx="1" presStyleCnt="3"/>
      <dgm:spPr/>
    </dgm:pt>
    <dgm:pt modelId="{3AB85E24-E56F-4866-BA4C-2F61045077CD}" type="pres">
      <dgm:prSet presAssocID="{4B3BEF5E-080D-4FEE-B522-70B46FFD0660}" presName="FlexibleEmptyPlaceHolder" presStyleCnt="0"/>
      <dgm:spPr/>
    </dgm:pt>
    <dgm:pt modelId="{CF581527-BD03-46E2-B01B-848601BE686D}" type="pres">
      <dgm:prSet presAssocID="{4B3BEF5E-080D-4FEE-B522-70B46FFD0660}" presName="ConnectLine" presStyleLbl="alignNode1" presStyleIdx="1" presStyleCnt="3"/>
      <dgm:spPr>
        <a:solidFill>
          <a:schemeClr val="accent5">
            <a:hueOff val="0"/>
            <a:satOff val="0"/>
            <a:lumOff val="0"/>
            <a:alphaOff val="0"/>
          </a:schemeClr>
        </a:solidFill>
        <a:ln w="6350" cap="flat" cmpd="sng" algn="ctr">
          <a:solidFill>
            <a:schemeClr val="accent5">
              <a:hueOff val="0"/>
              <a:satOff val="0"/>
              <a:lumOff val="0"/>
              <a:alphaOff val="0"/>
            </a:schemeClr>
          </a:solidFill>
          <a:prstDash val="dash"/>
          <a:miter lim="800000"/>
        </a:ln>
        <a:effectLst/>
      </dgm:spPr>
    </dgm:pt>
    <dgm:pt modelId="{87CBBACC-C115-48BD-9563-4AD8F5A27234}" type="pres">
      <dgm:prSet presAssocID="{4B3BEF5E-080D-4FEE-B522-70B46FFD0660}" presName="ConnectorPoint" presStyleLbl="fgAcc1" presStyleIdx="1" presStyleCnt="3"/>
      <dgm:spPr>
        <a:solidFill>
          <a:schemeClr val="lt1">
            <a:alpha val="90000"/>
            <a:hueOff val="0"/>
            <a:satOff val="0"/>
            <a:lumOff val="0"/>
            <a:alphaOff val="0"/>
          </a:schemeClr>
        </a:solidFill>
        <a:ln w="12700" cap="flat" cmpd="sng" algn="ctr">
          <a:noFill/>
          <a:prstDash val="solid"/>
          <a:miter lim="800000"/>
        </a:ln>
        <a:effectLst/>
      </dgm:spPr>
    </dgm:pt>
    <dgm:pt modelId="{D151CB89-C46B-4A54-8445-270B818297F5}" type="pres">
      <dgm:prSet presAssocID="{4B3BEF5E-080D-4FEE-B522-70B46FFD0660}" presName="EmptyPlaceHolder" presStyleCnt="0"/>
      <dgm:spPr/>
    </dgm:pt>
    <dgm:pt modelId="{14644381-51A3-47DC-BD53-718253873CE3}" type="pres">
      <dgm:prSet presAssocID="{39F905D4-BCDD-42A3-91CF-0746D3124C5E}" presName="spaceBetweenRectangles" presStyleCnt="0"/>
      <dgm:spPr/>
    </dgm:pt>
    <dgm:pt modelId="{D5F4082D-07BA-4A58-B3FE-0D27F36A7B49}" type="pres">
      <dgm:prSet presAssocID="{4971AC50-A88E-4E33-87F8-FCEAC805564B}" presName="composite" presStyleCnt="0"/>
      <dgm:spPr/>
    </dgm:pt>
    <dgm:pt modelId="{50410BE5-37F4-425C-A9B7-BB5BB0CFC24E}" type="pres">
      <dgm:prSet presAssocID="{4971AC50-A88E-4E33-87F8-FCEAC805564B}" presName="L1TextContainer" presStyleLbl="revTx" presStyleIdx="2" presStyleCnt="3">
        <dgm:presLayoutVars>
          <dgm:chMax val="1"/>
          <dgm:chPref val="1"/>
          <dgm:bulletEnabled val="1"/>
        </dgm:presLayoutVars>
      </dgm:prSet>
      <dgm:spPr/>
    </dgm:pt>
    <dgm:pt modelId="{B5259F40-CA88-4AE8-B27C-029CA34ED9E1}" type="pres">
      <dgm:prSet presAssocID="{4971AC50-A88E-4E33-87F8-FCEAC805564B}" presName="L2TextContainerWrapper" presStyleCnt="0">
        <dgm:presLayoutVars>
          <dgm:chMax val="0"/>
          <dgm:chPref val="0"/>
          <dgm:bulletEnabled val="1"/>
        </dgm:presLayoutVars>
      </dgm:prSet>
      <dgm:spPr/>
    </dgm:pt>
    <dgm:pt modelId="{F8CBB33A-901D-4476-BB4D-3BBA0095A6AF}" type="pres">
      <dgm:prSet presAssocID="{4971AC50-A88E-4E33-87F8-FCEAC805564B}" presName="L2TextContainer" presStyleLbl="bgAccFollowNode1" presStyleIdx="2" presStyleCnt="3"/>
      <dgm:spPr/>
    </dgm:pt>
    <dgm:pt modelId="{CE6AFF2F-6E4E-41AE-8042-FD172986B3C4}" type="pres">
      <dgm:prSet presAssocID="{4971AC50-A88E-4E33-87F8-FCEAC805564B}" presName="FlexibleEmptyPlaceHolder" presStyleCnt="0"/>
      <dgm:spPr/>
    </dgm:pt>
    <dgm:pt modelId="{8677116F-B78F-436F-B7FA-3681FDB781CA}" type="pres">
      <dgm:prSet presAssocID="{4971AC50-A88E-4E33-87F8-FCEAC805564B}" presName="ConnectLine" presStyleLbl="alignNode1" presStyleIdx="2" presStyleCnt="3"/>
      <dgm:spPr>
        <a:solidFill>
          <a:schemeClr val="accent5">
            <a:hueOff val="0"/>
            <a:satOff val="0"/>
            <a:lumOff val="0"/>
            <a:alphaOff val="0"/>
          </a:schemeClr>
        </a:solidFill>
        <a:ln w="6350" cap="flat" cmpd="sng" algn="ctr">
          <a:solidFill>
            <a:schemeClr val="accent5">
              <a:hueOff val="0"/>
              <a:satOff val="0"/>
              <a:lumOff val="0"/>
              <a:alphaOff val="0"/>
            </a:schemeClr>
          </a:solidFill>
          <a:prstDash val="dash"/>
          <a:miter lim="800000"/>
        </a:ln>
        <a:effectLst/>
      </dgm:spPr>
    </dgm:pt>
    <dgm:pt modelId="{A95AF550-DC6B-424A-B700-8C6432E1A3FF}" type="pres">
      <dgm:prSet presAssocID="{4971AC50-A88E-4E33-87F8-FCEAC805564B}" presName="ConnectorPoint" presStyleLbl="fgAcc1" presStyleIdx="2" presStyleCnt="3"/>
      <dgm:spPr>
        <a:solidFill>
          <a:schemeClr val="lt1">
            <a:alpha val="90000"/>
            <a:hueOff val="0"/>
            <a:satOff val="0"/>
            <a:lumOff val="0"/>
            <a:alphaOff val="0"/>
          </a:schemeClr>
        </a:solidFill>
        <a:ln w="12700" cap="flat" cmpd="sng" algn="ctr">
          <a:noFill/>
          <a:prstDash val="solid"/>
          <a:miter lim="800000"/>
        </a:ln>
        <a:effectLst/>
      </dgm:spPr>
    </dgm:pt>
    <dgm:pt modelId="{D53410A6-E5AD-4DAB-8C5A-DC516AEF7B00}" type="pres">
      <dgm:prSet presAssocID="{4971AC50-A88E-4E33-87F8-FCEAC805564B}" presName="EmptyPlaceHolder" presStyleCnt="0"/>
      <dgm:spPr/>
    </dgm:pt>
  </dgm:ptLst>
  <dgm:cxnLst>
    <dgm:cxn modelId="{B128A003-3BB1-4A67-9604-8D987F9A69CB}" type="presOf" srcId="{E604873E-34D9-4011-B823-45C4AD2A9FC6}" destId="{932CA750-36C5-4FBB-923A-29DF7B5A91E5}" srcOrd="0" destOrd="0" presId="urn:microsoft.com/office/officeart/2017/3/layout/HorizontalPathTimeline"/>
    <dgm:cxn modelId="{DFA74F07-08A6-4FB8-9904-0CC333ABBA62}" type="presOf" srcId="{B70A8EE9-B04A-475F-A55E-C7EC9716492A}" destId="{F8CBB33A-901D-4476-BB4D-3BBA0095A6AF}" srcOrd="0" destOrd="0" presId="urn:microsoft.com/office/officeart/2017/3/layout/HorizontalPathTimeline"/>
    <dgm:cxn modelId="{EB0EC510-0650-418A-B09E-68AD0E49FCB3}" type="presOf" srcId="{D0C06EB0-D7EF-45E3-95AD-C3986984C27E}" destId="{0A2DB98E-12CB-44AC-A271-FA81A963AC9D}" srcOrd="0" destOrd="0" presId="urn:microsoft.com/office/officeart/2017/3/layout/HorizontalPathTimeline"/>
    <dgm:cxn modelId="{08F92A23-9243-4B8C-B536-DE577114CA5F}" type="presOf" srcId="{4B3BEF5E-080D-4FEE-B522-70B46FFD0660}" destId="{E7F88204-0CA2-4C46-B02A-29D432AB1EB7}" srcOrd="0" destOrd="0" presId="urn:microsoft.com/office/officeart/2017/3/layout/HorizontalPathTimeline"/>
    <dgm:cxn modelId="{D3F6A62A-6459-4BFC-82C1-B194A64DAEF0}" srcId="{E604873E-34D9-4011-B823-45C4AD2A9FC6}" destId="{4971AC50-A88E-4E33-87F8-FCEAC805564B}" srcOrd="2" destOrd="0" parTransId="{C9196550-5E95-4357-8451-1D9A3E9B9887}" sibTransId="{5851B56B-AA5B-4350-B325-A26109F66599}"/>
    <dgm:cxn modelId="{038DCE2D-F254-470C-BF53-B20B7FAFDDD8}" type="presOf" srcId="{DB8AF9DD-B1C3-4C20-BD21-C6C7FF671A92}" destId="{51FEFD34-D680-431C-AC44-012B4D99C277}" srcOrd="0" destOrd="0" presId="urn:microsoft.com/office/officeart/2017/3/layout/HorizontalPathTimeline"/>
    <dgm:cxn modelId="{D6373D48-D8B0-4539-A4A4-81DB907C07C1}" srcId="{4B3BEF5E-080D-4FEE-B522-70B46FFD0660}" destId="{DB8AF9DD-B1C3-4C20-BD21-C6C7FF671A92}" srcOrd="0" destOrd="0" parTransId="{DF70DEA5-E7DD-4AA9-B1CC-992432C16744}" sibTransId="{428A9B80-64FA-44ED-87FF-F7A0D539842F}"/>
    <dgm:cxn modelId="{841D665D-B707-471F-BD09-964D3951145A}" srcId="{D0C06EB0-D7EF-45E3-95AD-C3986984C27E}" destId="{4E599684-CBE7-4BF6-B041-7B59A5AE3CF2}" srcOrd="0" destOrd="0" parTransId="{A8AAC60B-A805-4BF6-9EA5-E87AC2902868}" sibTransId="{BF909935-A6E2-4FB3-A57D-3F1AE3109B2D}"/>
    <dgm:cxn modelId="{3C765D74-ED83-4AFE-A3C4-20789539A003}" type="presOf" srcId="{4971AC50-A88E-4E33-87F8-FCEAC805564B}" destId="{50410BE5-37F4-425C-A9B7-BB5BB0CFC24E}" srcOrd="0" destOrd="0" presId="urn:microsoft.com/office/officeart/2017/3/layout/HorizontalPathTimeline"/>
    <dgm:cxn modelId="{60D2ED7B-5FF3-4229-887D-CBAFECEBAD15}" type="presOf" srcId="{4E599684-CBE7-4BF6-B041-7B59A5AE3CF2}" destId="{CD7A980D-5441-4C5A-B155-C2A021C3D0DD}" srcOrd="0" destOrd="0" presId="urn:microsoft.com/office/officeart/2017/3/layout/HorizontalPathTimeline"/>
    <dgm:cxn modelId="{9A613993-1976-4C90-B719-959774EC46C8}" srcId="{E604873E-34D9-4011-B823-45C4AD2A9FC6}" destId="{4B3BEF5E-080D-4FEE-B522-70B46FFD0660}" srcOrd="1" destOrd="0" parTransId="{06017295-6984-41E0-8693-8EB293EF8566}" sibTransId="{39F905D4-BCDD-42A3-91CF-0746D3124C5E}"/>
    <dgm:cxn modelId="{97993EA3-CE7B-4009-B7CE-BFB111FBE521}" srcId="{E604873E-34D9-4011-B823-45C4AD2A9FC6}" destId="{D0C06EB0-D7EF-45E3-95AD-C3986984C27E}" srcOrd="0" destOrd="0" parTransId="{0BB155BD-DA20-44C2-8CB4-CB3D3770A527}" sibTransId="{6F918279-79F1-4A08-BB84-2DE055676D74}"/>
    <dgm:cxn modelId="{974143E5-F97B-46EC-BF8B-1BE68E1266DC}" srcId="{4971AC50-A88E-4E33-87F8-FCEAC805564B}" destId="{B70A8EE9-B04A-475F-A55E-C7EC9716492A}" srcOrd="0" destOrd="0" parTransId="{827B8979-53B0-4D04-AFD4-E95ECE158F29}" sibTransId="{EF80220B-B1BA-4812-A85D-99163E525C87}"/>
    <dgm:cxn modelId="{C5C366F6-1B1A-4444-8A08-73E9FBB53AF5}" type="presParOf" srcId="{932CA750-36C5-4FBB-923A-29DF7B5A91E5}" destId="{C5D1BC48-B762-488E-BF7E-9CDA82DFACEE}" srcOrd="0" destOrd="0" presId="urn:microsoft.com/office/officeart/2017/3/layout/HorizontalPathTimeline"/>
    <dgm:cxn modelId="{5956317D-1537-4496-A8FF-49A18B022E1E}" type="presParOf" srcId="{932CA750-36C5-4FBB-923A-29DF7B5A91E5}" destId="{03618986-EF2F-440D-8403-283058C2987B}" srcOrd="1" destOrd="0" presId="urn:microsoft.com/office/officeart/2017/3/layout/HorizontalPathTimeline"/>
    <dgm:cxn modelId="{7EE51424-4236-41EE-BD01-53AB5481EEB1}" type="presParOf" srcId="{03618986-EF2F-440D-8403-283058C2987B}" destId="{3B7C76B3-9A15-41E9-ABC3-698AB66EEDEB}" srcOrd="0" destOrd="0" presId="urn:microsoft.com/office/officeart/2017/3/layout/HorizontalPathTimeline"/>
    <dgm:cxn modelId="{131F2B71-339B-4D5A-92AA-49E332AB55B7}" type="presParOf" srcId="{3B7C76B3-9A15-41E9-ABC3-698AB66EEDEB}" destId="{0A2DB98E-12CB-44AC-A271-FA81A963AC9D}" srcOrd="0" destOrd="0" presId="urn:microsoft.com/office/officeart/2017/3/layout/HorizontalPathTimeline"/>
    <dgm:cxn modelId="{9E7DE1A2-8196-4B58-A740-224ECB56CB20}" type="presParOf" srcId="{3B7C76B3-9A15-41E9-ABC3-698AB66EEDEB}" destId="{27709FD2-3216-4BCF-9F74-FD4CEFA3A9ED}" srcOrd="1" destOrd="0" presId="urn:microsoft.com/office/officeart/2017/3/layout/HorizontalPathTimeline"/>
    <dgm:cxn modelId="{CD2816CB-99AB-4063-ABD2-2E12AE2BA35F}" type="presParOf" srcId="{27709FD2-3216-4BCF-9F74-FD4CEFA3A9ED}" destId="{CD7A980D-5441-4C5A-B155-C2A021C3D0DD}" srcOrd="0" destOrd="0" presId="urn:microsoft.com/office/officeart/2017/3/layout/HorizontalPathTimeline"/>
    <dgm:cxn modelId="{7839EF35-DC58-4487-8372-0EA4B7DCDAA5}" type="presParOf" srcId="{27709FD2-3216-4BCF-9F74-FD4CEFA3A9ED}" destId="{EC43CE52-5C8B-407E-A382-D1268E523743}" srcOrd="1" destOrd="0" presId="urn:microsoft.com/office/officeart/2017/3/layout/HorizontalPathTimeline"/>
    <dgm:cxn modelId="{C740975A-E93A-4E27-8515-113C5F6D719A}" type="presParOf" srcId="{3B7C76B3-9A15-41E9-ABC3-698AB66EEDEB}" destId="{87C15291-AEBC-4F1E-BB11-F23971968E4A}" srcOrd="2" destOrd="0" presId="urn:microsoft.com/office/officeart/2017/3/layout/HorizontalPathTimeline"/>
    <dgm:cxn modelId="{038A71F9-0AC5-4480-8183-724A68759A29}" type="presParOf" srcId="{3B7C76B3-9A15-41E9-ABC3-698AB66EEDEB}" destId="{4E6C086A-07A1-49AA-A5A9-2A0B949C7E99}" srcOrd="3" destOrd="0" presId="urn:microsoft.com/office/officeart/2017/3/layout/HorizontalPathTimeline"/>
    <dgm:cxn modelId="{55B84AA1-358B-485E-87ED-D908CB1B1EEB}" type="presParOf" srcId="{3B7C76B3-9A15-41E9-ABC3-698AB66EEDEB}" destId="{CCF0635D-7E1B-4FF0-B23E-6E3FFAF0187C}" srcOrd="4" destOrd="0" presId="urn:microsoft.com/office/officeart/2017/3/layout/HorizontalPathTimeline"/>
    <dgm:cxn modelId="{80068234-E2A1-45C1-99A3-7E94A6668E2F}" type="presParOf" srcId="{03618986-EF2F-440D-8403-283058C2987B}" destId="{53BBE295-ADA1-45B2-9B2A-E4439C63A887}" srcOrd="1" destOrd="0" presId="urn:microsoft.com/office/officeart/2017/3/layout/HorizontalPathTimeline"/>
    <dgm:cxn modelId="{00FA0602-5A50-4C63-9792-7F9489C9222E}" type="presParOf" srcId="{03618986-EF2F-440D-8403-283058C2987B}" destId="{E3013DA7-D413-41BE-9E81-B2A45F6CDF77}" srcOrd="2" destOrd="0" presId="urn:microsoft.com/office/officeart/2017/3/layout/HorizontalPathTimeline"/>
    <dgm:cxn modelId="{C55C28CB-A1D3-4530-998E-C9EF6B18550F}" type="presParOf" srcId="{E3013DA7-D413-41BE-9E81-B2A45F6CDF77}" destId="{E7F88204-0CA2-4C46-B02A-29D432AB1EB7}" srcOrd="0" destOrd="0" presId="urn:microsoft.com/office/officeart/2017/3/layout/HorizontalPathTimeline"/>
    <dgm:cxn modelId="{EC06D4C8-08C5-4652-9A04-0EC8659A3ABD}" type="presParOf" srcId="{E3013DA7-D413-41BE-9E81-B2A45F6CDF77}" destId="{8CAAB770-0AB9-4D31-A1B1-5A675C95D664}" srcOrd="1" destOrd="0" presId="urn:microsoft.com/office/officeart/2017/3/layout/HorizontalPathTimeline"/>
    <dgm:cxn modelId="{56E24DC8-9585-48BB-AA75-C1B50CD8C994}" type="presParOf" srcId="{8CAAB770-0AB9-4D31-A1B1-5A675C95D664}" destId="{51FEFD34-D680-431C-AC44-012B4D99C277}" srcOrd="0" destOrd="0" presId="urn:microsoft.com/office/officeart/2017/3/layout/HorizontalPathTimeline"/>
    <dgm:cxn modelId="{E55276BC-7DAA-4759-B118-EA59B1FF5E41}" type="presParOf" srcId="{8CAAB770-0AB9-4D31-A1B1-5A675C95D664}" destId="{3AB85E24-E56F-4866-BA4C-2F61045077CD}" srcOrd="1" destOrd="0" presId="urn:microsoft.com/office/officeart/2017/3/layout/HorizontalPathTimeline"/>
    <dgm:cxn modelId="{2044DDE4-0F8A-4A5B-A70A-AC3F82EA5CE0}" type="presParOf" srcId="{E3013DA7-D413-41BE-9E81-B2A45F6CDF77}" destId="{CF581527-BD03-46E2-B01B-848601BE686D}" srcOrd="2" destOrd="0" presId="urn:microsoft.com/office/officeart/2017/3/layout/HorizontalPathTimeline"/>
    <dgm:cxn modelId="{0B4980C7-C874-4049-A125-074994BD6A6B}" type="presParOf" srcId="{E3013DA7-D413-41BE-9E81-B2A45F6CDF77}" destId="{87CBBACC-C115-48BD-9563-4AD8F5A27234}" srcOrd="3" destOrd="0" presId="urn:microsoft.com/office/officeart/2017/3/layout/HorizontalPathTimeline"/>
    <dgm:cxn modelId="{A62C23CC-ACAC-480E-8522-53E68CA2861F}" type="presParOf" srcId="{E3013DA7-D413-41BE-9E81-B2A45F6CDF77}" destId="{D151CB89-C46B-4A54-8445-270B818297F5}" srcOrd="4" destOrd="0" presId="urn:microsoft.com/office/officeart/2017/3/layout/HorizontalPathTimeline"/>
    <dgm:cxn modelId="{117BDC21-0B79-447D-BD21-2D92504EC489}" type="presParOf" srcId="{03618986-EF2F-440D-8403-283058C2987B}" destId="{14644381-51A3-47DC-BD53-718253873CE3}" srcOrd="3" destOrd="0" presId="urn:microsoft.com/office/officeart/2017/3/layout/HorizontalPathTimeline"/>
    <dgm:cxn modelId="{26CA7715-324E-491A-BF38-ECCEDCB3B9F0}" type="presParOf" srcId="{03618986-EF2F-440D-8403-283058C2987B}" destId="{D5F4082D-07BA-4A58-B3FE-0D27F36A7B49}" srcOrd="4" destOrd="0" presId="urn:microsoft.com/office/officeart/2017/3/layout/HorizontalPathTimeline"/>
    <dgm:cxn modelId="{8A01AB94-AED4-4AAA-AEB9-7421619610EB}" type="presParOf" srcId="{D5F4082D-07BA-4A58-B3FE-0D27F36A7B49}" destId="{50410BE5-37F4-425C-A9B7-BB5BB0CFC24E}" srcOrd="0" destOrd="0" presId="urn:microsoft.com/office/officeart/2017/3/layout/HorizontalPathTimeline"/>
    <dgm:cxn modelId="{B0F2249C-DFF9-42D5-9E99-8A54A378AB4B}" type="presParOf" srcId="{D5F4082D-07BA-4A58-B3FE-0D27F36A7B49}" destId="{B5259F40-CA88-4AE8-B27C-029CA34ED9E1}" srcOrd="1" destOrd="0" presId="urn:microsoft.com/office/officeart/2017/3/layout/HorizontalPathTimeline"/>
    <dgm:cxn modelId="{1B3E0383-5D39-47A8-AC4B-46E5957FA208}" type="presParOf" srcId="{B5259F40-CA88-4AE8-B27C-029CA34ED9E1}" destId="{F8CBB33A-901D-4476-BB4D-3BBA0095A6AF}" srcOrd="0" destOrd="0" presId="urn:microsoft.com/office/officeart/2017/3/layout/HorizontalPathTimeline"/>
    <dgm:cxn modelId="{1BD2C073-A9B4-45E2-8976-213D95D475B4}" type="presParOf" srcId="{B5259F40-CA88-4AE8-B27C-029CA34ED9E1}" destId="{CE6AFF2F-6E4E-41AE-8042-FD172986B3C4}" srcOrd="1" destOrd="0" presId="urn:microsoft.com/office/officeart/2017/3/layout/HorizontalPathTimeline"/>
    <dgm:cxn modelId="{2A8FE899-99BB-49BC-AD81-20F8DC67E1B2}" type="presParOf" srcId="{D5F4082D-07BA-4A58-B3FE-0D27F36A7B49}" destId="{8677116F-B78F-436F-B7FA-3681FDB781CA}" srcOrd="2" destOrd="0" presId="urn:microsoft.com/office/officeart/2017/3/layout/HorizontalPathTimeline"/>
    <dgm:cxn modelId="{47BBB360-9802-4696-B1E9-4DC8A3652D09}" type="presParOf" srcId="{D5F4082D-07BA-4A58-B3FE-0D27F36A7B49}" destId="{A95AF550-DC6B-424A-B700-8C6432E1A3FF}" srcOrd="3" destOrd="0" presId="urn:microsoft.com/office/officeart/2017/3/layout/HorizontalPathTimeline"/>
    <dgm:cxn modelId="{AE468CA1-761D-4AB6-8F64-65B573C77BD5}" type="presParOf" srcId="{D5F4082D-07BA-4A58-B3FE-0D27F36A7B49}" destId="{D53410A6-E5AD-4DAB-8C5A-DC516AEF7B00}" srcOrd="4" destOrd="0" presId="urn:microsoft.com/office/officeart/2017/3/layout/HorizontalPath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DB98E-12CB-44AC-A271-FA81A963AC9D}">
      <dsp:nvSpPr>
        <dsp:cNvPr id="0" name=""/>
        <dsp:cNvSpPr/>
      </dsp:nvSpPr>
      <dsp:spPr>
        <a:xfrm>
          <a:off x="557899" y="2122525"/>
          <a:ext cx="4463198" cy="446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600200">
            <a:lnSpc>
              <a:spcPct val="90000"/>
            </a:lnSpc>
            <a:spcBef>
              <a:spcPct val="0"/>
            </a:spcBef>
            <a:spcAft>
              <a:spcPct val="35000"/>
            </a:spcAft>
            <a:buNone/>
            <a:defRPr b="1"/>
          </a:pPr>
          <a:r>
            <a:rPr lang="en-US" sz="3600" kern="1200" dirty="0"/>
            <a:t>2000</a:t>
          </a:r>
        </a:p>
      </dsp:txBody>
      <dsp:txXfrm>
        <a:off x="557899" y="2122525"/>
        <a:ext cx="4463198" cy="446639"/>
      </dsp:txXfrm>
    </dsp:sp>
    <dsp:sp modelId="{C5D1BC48-B762-488E-BF7E-9CDA82DFACEE}">
      <dsp:nvSpPr>
        <dsp:cNvPr id="0" name=""/>
        <dsp:cNvSpPr/>
      </dsp:nvSpPr>
      <dsp:spPr>
        <a:xfrm>
          <a:off x="0" y="1897229"/>
          <a:ext cx="11157994" cy="158102"/>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7A980D-5441-4C5A-B155-C2A021C3D0DD}">
      <dsp:nvSpPr>
        <dsp:cNvPr id="0" name=""/>
        <dsp:cNvSpPr/>
      </dsp:nvSpPr>
      <dsp:spPr>
        <a:xfrm>
          <a:off x="334739" y="0"/>
          <a:ext cx="4909517" cy="1225293"/>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0" tIns="266700" rIns="266700" bIns="266700" numCol="1" spcCol="1270" anchor="ctr" anchorCtr="0">
          <a:noAutofit/>
        </a:bodyPr>
        <a:lstStyle/>
        <a:p>
          <a:pPr marL="0" lvl="0" indent="0" algn="l" defTabSz="1244600">
            <a:lnSpc>
              <a:spcPct val="90000"/>
            </a:lnSpc>
            <a:spcBef>
              <a:spcPct val="0"/>
            </a:spcBef>
            <a:spcAft>
              <a:spcPts val="600"/>
            </a:spcAft>
            <a:buNone/>
          </a:pPr>
          <a:r>
            <a:rPr lang="en-US" sz="2800" b="1" i="0" u="none" kern="1200" dirty="0"/>
            <a:t>HS Chem: </a:t>
          </a:r>
          <a:r>
            <a:rPr lang="en-US" sz="2800" b="0" i="0" u="none" kern="1200" dirty="0"/>
            <a:t>You are BAD at science</a:t>
          </a:r>
          <a:endParaRPr lang="en-US" sz="2800" kern="1200" dirty="0"/>
        </a:p>
      </dsp:txBody>
      <dsp:txXfrm>
        <a:off x="334739" y="0"/>
        <a:ext cx="4909517" cy="1225293"/>
      </dsp:txXfrm>
    </dsp:sp>
    <dsp:sp modelId="{87C15291-AEBC-4F1E-BB11-F23971968E4A}">
      <dsp:nvSpPr>
        <dsp:cNvPr id="0" name=""/>
        <dsp:cNvSpPr/>
      </dsp:nvSpPr>
      <dsp:spPr>
        <a:xfrm>
          <a:off x="2789498" y="1225293"/>
          <a:ext cx="0" cy="671935"/>
        </a:xfrm>
        <a:prstGeom prst="line">
          <a:avLst/>
        </a:prstGeom>
        <a:solidFill>
          <a:schemeClr val="accent5">
            <a:hueOff val="0"/>
            <a:satOff val="0"/>
            <a:lumOff val="0"/>
            <a:alphaOff val="0"/>
          </a:schemeClr>
        </a:solidFill>
        <a:ln w="6350" cap="flat" cmpd="sng" algn="ctr">
          <a:solidFill>
            <a:schemeClr val="accent5">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E7F88204-0CA2-4C46-B02A-29D432AB1EB7}">
      <dsp:nvSpPr>
        <dsp:cNvPr id="0" name=""/>
        <dsp:cNvSpPr/>
      </dsp:nvSpPr>
      <dsp:spPr>
        <a:xfrm>
          <a:off x="3347398" y="1383396"/>
          <a:ext cx="4463198" cy="446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600200">
            <a:lnSpc>
              <a:spcPct val="90000"/>
            </a:lnSpc>
            <a:spcBef>
              <a:spcPct val="0"/>
            </a:spcBef>
            <a:spcAft>
              <a:spcPct val="35000"/>
            </a:spcAft>
            <a:buNone/>
            <a:defRPr b="1"/>
          </a:pPr>
          <a:r>
            <a:rPr lang="en-US" sz="3600" kern="1200" dirty="0"/>
            <a:t>2010</a:t>
          </a:r>
        </a:p>
      </dsp:txBody>
      <dsp:txXfrm>
        <a:off x="3347398" y="1383396"/>
        <a:ext cx="4463198" cy="446639"/>
      </dsp:txXfrm>
    </dsp:sp>
    <dsp:sp modelId="{51FEFD34-D680-431C-AC44-012B4D99C277}">
      <dsp:nvSpPr>
        <dsp:cNvPr id="0" name=""/>
        <dsp:cNvSpPr/>
      </dsp:nvSpPr>
      <dsp:spPr>
        <a:xfrm>
          <a:off x="3124238" y="2727267"/>
          <a:ext cx="4909517" cy="1225293"/>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0" tIns="266700" rIns="266700" bIns="266700" numCol="1" spcCol="1270" anchor="ctr" anchorCtr="0">
          <a:noAutofit/>
        </a:bodyPr>
        <a:lstStyle/>
        <a:p>
          <a:pPr marL="0" lvl="0" indent="0" algn="l" defTabSz="1244600">
            <a:lnSpc>
              <a:spcPct val="90000"/>
            </a:lnSpc>
            <a:spcBef>
              <a:spcPct val="0"/>
            </a:spcBef>
            <a:spcAft>
              <a:spcPct val="35000"/>
            </a:spcAft>
            <a:buNone/>
          </a:pPr>
          <a:r>
            <a:rPr lang="en-US" sz="2800" b="1" i="0" u="none" kern="1200" dirty="0"/>
            <a:t>Blind Scientists</a:t>
          </a:r>
          <a:r>
            <a:rPr lang="en-US" sz="2800" b="0" i="0" u="none" kern="1200" dirty="0"/>
            <a:t>: Chem class was inaccessible</a:t>
          </a:r>
          <a:endParaRPr lang="en-US" sz="2800" kern="1200" dirty="0"/>
        </a:p>
      </dsp:txBody>
      <dsp:txXfrm>
        <a:off x="3124238" y="2727267"/>
        <a:ext cx="4909517" cy="1225293"/>
      </dsp:txXfrm>
    </dsp:sp>
    <dsp:sp modelId="{CF581527-BD03-46E2-B01B-848601BE686D}">
      <dsp:nvSpPr>
        <dsp:cNvPr id="0" name=""/>
        <dsp:cNvSpPr/>
      </dsp:nvSpPr>
      <dsp:spPr>
        <a:xfrm>
          <a:off x="5578997" y="2055331"/>
          <a:ext cx="0" cy="671935"/>
        </a:xfrm>
        <a:prstGeom prst="line">
          <a:avLst/>
        </a:prstGeom>
        <a:solidFill>
          <a:schemeClr val="accent5">
            <a:hueOff val="0"/>
            <a:satOff val="0"/>
            <a:lumOff val="0"/>
            <a:alphaOff val="0"/>
          </a:schemeClr>
        </a:solidFill>
        <a:ln w="6350" cap="flat" cmpd="sng" algn="ctr">
          <a:solidFill>
            <a:schemeClr val="accent5">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4E6C086A-07A1-49AA-A5A9-2A0B949C7E99}">
      <dsp:nvSpPr>
        <dsp:cNvPr id="0" name=""/>
        <dsp:cNvSpPr/>
      </dsp:nvSpPr>
      <dsp:spPr>
        <a:xfrm>
          <a:off x="2740091" y="1926873"/>
          <a:ext cx="98814" cy="98814"/>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7CBBACC-C115-48BD-9563-4AD8F5A27234}">
      <dsp:nvSpPr>
        <dsp:cNvPr id="0" name=""/>
        <dsp:cNvSpPr/>
      </dsp:nvSpPr>
      <dsp:spPr>
        <a:xfrm>
          <a:off x="5529590" y="1926873"/>
          <a:ext cx="98814" cy="98814"/>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0410BE5-37F4-425C-A9B7-BB5BB0CFC24E}">
      <dsp:nvSpPr>
        <dsp:cNvPr id="0" name=""/>
        <dsp:cNvSpPr/>
      </dsp:nvSpPr>
      <dsp:spPr>
        <a:xfrm>
          <a:off x="6136897" y="2122525"/>
          <a:ext cx="4463198" cy="446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600200">
            <a:lnSpc>
              <a:spcPct val="90000"/>
            </a:lnSpc>
            <a:spcBef>
              <a:spcPct val="0"/>
            </a:spcBef>
            <a:spcAft>
              <a:spcPct val="35000"/>
            </a:spcAft>
            <a:buNone/>
            <a:defRPr b="1"/>
          </a:pPr>
          <a:r>
            <a:rPr lang="en-US" sz="3600" kern="1200" dirty="0"/>
            <a:t>2020</a:t>
          </a:r>
        </a:p>
      </dsp:txBody>
      <dsp:txXfrm>
        <a:off x="6136897" y="2122525"/>
        <a:ext cx="4463198" cy="446639"/>
      </dsp:txXfrm>
    </dsp:sp>
    <dsp:sp modelId="{F8CBB33A-901D-4476-BB4D-3BBA0095A6AF}">
      <dsp:nvSpPr>
        <dsp:cNvPr id="0" name=""/>
        <dsp:cNvSpPr/>
      </dsp:nvSpPr>
      <dsp:spPr>
        <a:xfrm>
          <a:off x="5913737" y="0"/>
          <a:ext cx="4909517" cy="1225293"/>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0" tIns="266700" rIns="266700" bIns="266700" numCol="1" spcCol="1270" anchor="ctr" anchorCtr="0">
          <a:noAutofit/>
        </a:bodyPr>
        <a:lstStyle/>
        <a:p>
          <a:pPr marL="0" lvl="0" indent="0" algn="l" defTabSz="1244600">
            <a:lnSpc>
              <a:spcPct val="90000"/>
            </a:lnSpc>
            <a:spcBef>
              <a:spcPct val="0"/>
            </a:spcBef>
            <a:spcAft>
              <a:spcPct val="35000"/>
            </a:spcAft>
            <a:buNone/>
          </a:pPr>
          <a:r>
            <a:rPr lang="en-US" sz="2800" b="1" i="0" u="none" kern="1200" dirty="0"/>
            <a:t>Blind Teen</a:t>
          </a:r>
          <a:r>
            <a:rPr lang="en-US" sz="2800" b="0" i="0" u="none" kern="1200" dirty="0"/>
            <a:t>: Pushed out of mechanical engineering</a:t>
          </a:r>
          <a:endParaRPr lang="en-US" sz="2800" kern="1200" dirty="0"/>
        </a:p>
      </dsp:txBody>
      <dsp:txXfrm>
        <a:off x="5913737" y="0"/>
        <a:ext cx="4909517" cy="1225293"/>
      </dsp:txXfrm>
    </dsp:sp>
    <dsp:sp modelId="{8677116F-B78F-436F-B7FA-3681FDB781CA}">
      <dsp:nvSpPr>
        <dsp:cNvPr id="0" name=""/>
        <dsp:cNvSpPr/>
      </dsp:nvSpPr>
      <dsp:spPr>
        <a:xfrm>
          <a:off x="8368496" y="1225293"/>
          <a:ext cx="0" cy="671935"/>
        </a:xfrm>
        <a:prstGeom prst="line">
          <a:avLst/>
        </a:prstGeom>
        <a:solidFill>
          <a:schemeClr val="accent5">
            <a:hueOff val="0"/>
            <a:satOff val="0"/>
            <a:lumOff val="0"/>
            <a:alphaOff val="0"/>
          </a:schemeClr>
        </a:solidFill>
        <a:ln w="6350" cap="flat" cmpd="sng" algn="ctr">
          <a:solidFill>
            <a:schemeClr val="accent5">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A95AF550-DC6B-424A-B700-8C6432E1A3FF}">
      <dsp:nvSpPr>
        <dsp:cNvPr id="0" name=""/>
        <dsp:cNvSpPr/>
      </dsp:nvSpPr>
      <dsp:spPr>
        <a:xfrm>
          <a:off x="8319089" y="1926873"/>
          <a:ext cx="98814" cy="98814"/>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0AE3C0-C0E9-40F8-963A-C710B0868CE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DB19749-4C26-46F6-A13E-4F2E91EC14F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B2F5F-49ED-40E3-A1A5-941FF8279870}" type="datetimeFigureOut">
              <a:rPr lang="en-US" smtClean="0"/>
              <a:t>4/9/25</a:t>
            </a:fld>
            <a:endParaRPr lang="en-US" dirty="0"/>
          </a:p>
        </p:txBody>
      </p:sp>
      <p:sp>
        <p:nvSpPr>
          <p:cNvPr id="4" name="Footer Placeholder 3">
            <a:extLst>
              <a:ext uri="{FF2B5EF4-FFF2-40B4-BE49-F238E27FC236}">
                <a16:creationId xmlns:a16="http://schemas.microsoft.com/office/drawing/2014/main" id="{49826E5B-3572-4EEA-91A0-FE0838ED61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81D8116-DB0F-4C4A-85AD-5331C0D78B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DB74FA-BCF5-412C-B474-5CA730E53DF5}" type="slidenum">
              <a:rPr lang="en-US" smtClean="0"/>
              <a:t>‹#›</a:t>
            </a:fld>
            <a:endParaRPr lang="en-US" dirty="0"/>
          </a:p>
        </p:txBody>
      </p:sp>
    </p:spTree>
    <p:extLst>
      <p:ext uri="{BB962C8B-B14F-4D97-AF65-F5344CB8AC3E}">
        <p14:creationId xmlns:p14="http://schemas.microsoft.com/office/powerpoint/2010/main" val="14256456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2C1060-699B-414A-8D16-7630F8BDD05E}" type="datetimeFigureOut">
              <a:rPr lang="en-US" smtClean="0"/>
              <a:t>4/9/25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ADF348-2A86-4531-BD4E-BD8C0BBDAD47}" type="slidenum">
              <a:rPr lang="en-US" smtClean="0"/>
              <a:t>‹#›</a:t>
            </a:fld>
            <a:endParaRPr lang="en-US" dirty="0"/>
          </a:p>
        </p:txBody>
      </p:sp>
    </p:spTree>
    <p:extLst>
      <p:ext uri="{BB962C8B-B14F-4D97-AF65-F5344CB8AC3E}">
        <p14:creationId xmlns:p14="http://schemas.microsoft.com/office/powerpoint/2010/main" val="2278876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ADF348-2A86-4531-BD4E-BD8C0BBDAD47}" type="slidenum">
              <a:rPr lang="en-US" smtClean="0"/>
              <a:t>3</a:t>
            </a:fld>
            <a:endParaRPr lang="en-US" dirty="0"/>
          </a:p>
        </p:txBody>
      </p:sp>
    </p:spTree>
    <p:extLst>
      <p:ext uri="{BB962C8B-B14F-4D97-AF65-F5344CB8AC3E}">
        <p14:creationId xmlns:p14="http://schemas.microsoft.com/office/powerpoint/2010/main" val="1355620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ADF348-2A86-4531-BD4E-BD8C0BBDAD47}" type="slidenum">
              <a:rPr lang="en-US" smtClean="0"/>
              <a:t>7</a:t>
            </a:fld>
            <a:endParaRPr lang="en-US" dirty="0"/>
          </a:p>
        </p:txBody>
      </p:sp>
    </p:spTree>
    <p:extLst>
      <p:ext uri="{BB962C8B-B14F-4D97-AF65-F5344CB8AC3E}">
        <p14:creationId xmlns:p14="http://schemas.microsoft.com/office/powerpoint/2010/main" val="705887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ADF348-2A86-4531-BD4E-BD8C0BBDAD47}" type="slidenum">
              <a:rPr lang="en-US" smtClean="0"/>
              <a:t>14</a:t>
            </a:fld>
            <a:endParaRPr lang="en-US" dirty="0"/>
          </a:p>
        </p:txBody>
      </p:sp>
    </p:spTree>
    <p:extLst>
      <p:ext uri="{BB962C8B-B14F-4D97-AF65-F5344CB8AC3E}">
        <p14:creationId xmlns:p14="http://schemas.microsoft.com/office/powerpoint/2010/main" val="2801628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ADF348-2A86-4531-BD4E-BD8C0BBDAD47}" type="slidenum">
              <a:rPr lang="en-US" smtClean="0"/>
              <a:t>15</a:t>
            </a:fld>
            <a:endParaRPr lang="en-US" dirty="0"/>
          </a:p>
        </p:txBody>
      </p:sp>
    </p:spTree>
    <p:extLst>
      <p:ext uri="{BB962C8B-B14F-4D97-AF65-F5344CB8AC3E}">
        <p14:creationId xmlns:p14="http://schemas.microsoft.com/office/powerpoint/2010/main" val="150015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ADF348-2A86-4531-BD4E-BD8C0BBDAD47}" type="slidenum">
              <a:rPr lang="en-US" smtClean="0"/>
              <a:t>17</a:t>
            </a:fld>
            <a:endParaRPr lang="en-US" dirty="0"/>
          </a:p>
        </p:txBody>
      </p:sp>
    </p:spTree>
    <p:extLst>
      <p:ext uri="{BB962C8B-B14F-4D97-AF65-F5344CB8AC3E}">
        <p14:creationId xmlns:p14="http://schemas.microsoft.com/office/powerpoint/2010/main" val="961479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947BE1-D586-49AE-B2E6-EE426AA239B3}"/>
              </a:ext>
              <a:ext uri="{C183D7F6-B498-43B3-948B-1728B52AA6E4}">
                <adec:decorative xmlns:adec="http://schemas.microsoft.com/office/drawing/2017/decorative" val="1"/>
              </a:ext>
            </a:extLst>
          </p:cNvPr>
          <p:cNvSpPr/>
          <p:nvPr userDrawn="1"/>
        </p:nvSpPr>
        <p:spPr>
          <a:xfrm>
            <a:off x="0" y="0"/>
            <a:ext cx="7532914"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4C316E-D918-422D-AC5F-D93C59AB674F}"/>
              </a:ext>
            </a:extLst>
          </p:cNvPr>
          <p:cNvSpPr>
            <a:spLocks noGrp="1"/>
          </p:cNvSpPr>
          <p:nvPr>
            <p:ph type="title" hasCustomPrompt="1"/>
          </p:nvPr>
        </p:nvSpPr>
        <p:spPr>
          <a:xfrm>
            <a:off x="640078" y="627016"/>
            <a:ext cx="6389027" cy="5601790"/>
          </a:xfrm>
        </p:spPr>
        <p:txBody>
          <a:bodyPr>
            <a:noAutofit/>
          </a:bodyPr>
          <a:lstStyle>
            <a:lvl1pPr algn="r">
              <a:lnSpc>
                <a:spcPct val="101000"/>
              </a:lnSpc>
              <a:spcBef>
                <a:spcPts val="700"/>
              </a:spcBef>
              <a:spcAft>
                <a:spcPts val="700"/>
              </a:spcAft>
              <a:defRPr sz="8000" baseline="0"/>
            </a:lvl1pPr>
          </a:lstStyle>
          <a:p>
            <a:r>
              <a:rPr lang="en-US" dirty="0"/>
              <a:t>Click to edit Master TEXT style</a:t>
            </a:r>
          </a:p>
        </p:txBody>
      </p:sp>
      <p:sp>
        <p:nvSpPr>
          <p:cNvPr id="12" name="Text Placeholder 11">
            <a:extLst>
              <a:ext uri="{FF2B5EF4-FFF2-40B4-BE49-F238E27FC236}">
                <a16:creationId xmlns:a16="http://schemas.microsoft.com/office/drawing/2014/main" id="{4B4012DC-9879-489B-B525-C474C5DD299D}"/>
              </a:ext>
            </a:extLst>
          </p:cNvPr>
          <p:cNvSpPr>
            <a:spLocks noGrp="1"/>
          </p:cNvSpPr>
          <p:nvPr>
            <p:ph type="body" sz="quarter" idx="11"/>
          </p:nvPr>
        </p:nvSpPr>
        <p:spPr>
          <a:xfrm>
            <a:off x="8029797" y="627016"/>
            <a:ext cx="3199034" cy="5590903"/>
          </a:xfrm>
        </p:spPr>
        <p:txBody>
          <a:bodyPr anchor="ctr">
            <a:normAutofit/>
          </a:bodyPr>
          <a:lstStyle>
            <a:lvl1pPr>
              <a:defRPr lang="en-US" sz="2600" kern="1200" spc="50" baseline="0" dirty="0" smtClean="0">
                <a:solidFill>
                  <a:schemeClr val="tx1"/>
                </a:solidFill>
                <a:latin typeface="+mn-lt"/>
                <a:ea typeface="+mn-ea"/>
                <a:cs typeface="Calibri"/>
              </a:defRPr>
            </a:lvl1pPr>
            <a:lvl2pPr marL="0" indent="0">
              <a:buNone/>
              <a:defRPr/>
            </a:lvl2pPr>
          </a:lstStyle>
          <a:p>
            <a:pPr lvl="0"/>
            <a:r>
              <a:rPr lang="en-US" dirty="0"/>
              <a:t>Click to edit Master text styles</a:t>
            </a:r>
          </a:p>
        </p:txBody>
      </p:sp>
    </p:spTree>
    <p:extLst>
      <p:ext uri="{BB962C8B-B14F-4D97-AF65-F5344CB8AC3E}">
        <p14:creationId xmlns:p14="http://schemas.microsoft.com/office/powerpoint/2010/main" val="2314051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9D15A25-1111-478B-8F77-D992652C71C2}"/>
              </a:ext>
              <a:ext uri="{C183D7F6-B498-43B3-948B-1728B52AA6E4}">
                <adec:decorative xmlns:adec="http://schemas.microsoft.com/office/drawing/2017/decorative" val="1"/>
              </a:ext>
            </a:extLst>
          </p:cNvPr>
          <p:cNvSpPr/>
          <p:nvPr userDrawn="1"/>
        </p:nvSpPr>
        <p:spPr>
          <a:xfrm>
            <a:off x="0" y="2264985"/>
            <a:ext cx="5297764" cy="39521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693472D-332A-4010-9FEA-8E1E9AE7E18F}"/>
              </a:ext>
            </a:extLst>
          </p:cNvPr>
          <p:cNvSpPr>
            <a:spLocks noGrp="1"/>
          </p:cNvSpPr>
          <p:nvPr>
            <p:ph type="title" hasCustomPrompt="1"/>
          </p:nvPr>
        </p:nvSpPr>
        <p:spPr>
          <a:xfrm>
            <a:off x="966213" y="336958"/>
            <a:ext cx="10616187" cy="1700784"/>
          </a:xfrm>
        </p:spPr>
        <p:txBody>
          <a:bodyPr/>
          <a:lstStyle>
            <a:lvl1pPr>
              <a:lnSpc>
                <a:spcPct val="101000"/>
              </a:lnSpc>
              <a:spcBef>
                <a:spcPts val="700"/>
              </a:spcBef>
              <a:spcAft>
                <a:spcPts val="700"/>
              </a:spcAft>
              <a:defRPr baseline="0">
                <a:solidFill>
                  <a:schemeClr val="tx1"/>
                </a:solidFill>
              </a:defRPr>
            </a:lvl1pPr>
          </a:lstStyle>
          <a:p>
            <a:r>
              <a:rPr lang="en-US" dirty="0"/>
              <a:t>Click to edit Master TEXT</a:t>
            </a:r>
          </a:p>
        </p:txBody>
      </p:sp>
      <p:sp>
        <p:nvSpPr>
          <p:cNvPr id="7" name="Content Placeholder 2">
            <a:extLst>
              <a:ext uri="{FF2B5EF4-FFF2-40B4-BE49-F238E27FC236}">
                <a16:creationId xmlns:a16="http://schemas.microsoft.com/office/drawing/2014/main" id="{51FF791A-8D73-49AD-8569-7F4FE14648E6}"/>
              </a:ext>
            </a:extLst>
          </p:cNvPr>
          <p:cNvSpPr>
            <a:spLocks noGrp="1"/>
          </p:cNvSpPr>
          <p:nvPr>
            <p:ph idx="1" hasCustomPrompt="1"/>
          </p:nvPr>
        </p:nvSpPr>
        <p:spPr>
          <a:xfrm>
            <a:off x="960120" y="2587752"/>
            <a:ext cx="3694176" cy="3258102"/>
          </a:xfrm>
        </p:spPr>
        <p:txBody>
          <a:bodyPr>
            <a:normAutofit/>
          </a:bodyPr>
          <a:lstStyle>
            <a:lvl1pPr>
              <a:defRPr>
                <a:solidFill>
                  <a:schemeClr val="bg1"/>
                </a:solidFill>
              </a:defRPr>
            </a:lvl1pPr>
          </a:lstStyle>
          <a:p>
            <a:r>
              <a:rPr lang="en-US" dirty="0">
                <a:cs typeface="Calibri"/>
              </a:rPr>
              <a:t>Click to edit master text style</a:t>
            </a:r>
          </a:p>
          <a:p>
            <a:endParaRPr lang="en-US" dirty="0">
              <a:cs typeface="Calibri"/>
            </a:endParaRPr>
          </a:p>
        </p:txBody>
      </p:sp>
      <p:sp>
        <p:nvSpPr>
          <p:cNvPr id="14" name="Picture Placeholder 13">
            <a:extLst>
              <a:ext uri="{FF2B5EF4-FFF2-40B4-BE49-F238E27FC236}">
                <a16:creationId xmlns:a16="http://schemas.microsoft.com/office/drawing/2014/main" id="{69D1BED5-2D39-40ED-92F5-CF06BE8A759C}"/>
              </a:ext>
            </a:extLst>
          </p:cNvPr>
          <p:cNvSpPr>
            <a:spLocks noGrp="1"/>
          </p:cNvSpPr>
          <p:nvPr>
            <p:ph type="pic" sz="quarter" idx="14"/>
          </p:nvPr>
        </p:nvSpPr>
        <p:spPr>
          <a:xfrm>
            <a:off x="5297764" y="2265363"/>
            <a:ext cx="3479524" cy="3951287"/>
          </a:xfrm>
        </p:spPr>
        <p:txBody>
          <a:bodyPr/>
          <a:lstStyle/>
          <a:p>
            <a:endParaRPr lang="en-US" dirty="0"/>
          </a:p>
        </p:txBody>
      </p:sp>
      <p:sp>
        <p:nvSpPr>
          <p:cNvPr id="16" name="Picture Placeholder 15">
            <a:extLst>
              <a:ext uri="{FF2B5EF4-FFF2-40B4-BE49-F238E27FC236}">
                <a16:creationId xmlns:a16="http://schemas.microsoft.com/office/drawing/2014/main" id="{42FBE291-E88A-44C5-884C-183EE7F67EE3}"/>
              </a:ext>
            </a:extLst>
          </p:cNvPr>
          <p:cNvSpPr>
            <a:spLocks noGrp="1"/>
          </p:cNvSpPr>
          <p:nvPr>
            <p:ph type="pic" sz="quarter" idx="15"/>
          </p:nvPr>
        </p:nvSpPr>
        <p:spPr>
          <a:xfrm>
            <a:off x="8777288" y="2265363"/>
            <a:ext cx="3414712" cy="3951287"/>
          </a:xfrm>
        </p:spPr>
        <p:txBody>
          <a:bodyPr/>
          <a:lstStyle/>
          <a:p>
            <a:endParaRPr lang="en-US" dirty="0"/>
          </a:p>
        </p:txBody>
      </p:sp>
      <p:sp>
        <p:nvSpPr>
          <p:cNvPr id="4" name="Footer Placeholder 3">
            <a:extLst>
              <a:ext uri="{FF2B5EF4-FFF2-40B4-BE49-F238E27FC236}">
                <a16:creationId xmlns:a16="http://schemas.microsoft.com/office/drawing/2014/main" id="{B9B99AED-D702-41BF-B21E-9BFB06308223}"/>
              </a:ext>
            </a:extLst>
          </p:cNvPr>
          <p:cNvSpPr>
            <a:spLocks noGrp="1"/>
          </p:cNvSpPr>
          <p:nvPr>
            <p:ph type="ftr" sz="quarter" idx="11"/>
          </p:nvPr>
        </p:nvSpPr>
        <p:spPr>
          <a:xfrm>
            <a:off x="960121" y="6356350"/>
            <a:ext cx="3353262" cy="365125"/>
          </a:xfrm>
        </p:spPr>
        <p:txBody>
          <a:bodyPr/>
          <a:lstStyle/>
          <a:p>
            <a:r>
              <a:rPr lang="en-US" dirty="0"/>
              <a:t>Sample Footer Text</a:t>
            </a:r>
          </a:p>
        </p:txBody>
      </p:sp>
      <p:sp>
        <p:nvSpPr>
          <p:cNvPr id="3" name="Date Placeholder 2">
            <a:extLst>
              <a:ext uri="{FF2B5EF4-FFF2-40B4-BE49-F238E27FC236}">
                <a16:creationId xmlns:a16="http://schemas.microsoft.com/office/drawing/2014/main" id="{2674C4BB-67B0-4BF7-A7D4-4222652EDB8C}"/>
              </a:ext>
            </a:extLst>
          </p:cNvPr>
          <p:cNvSpPr>
            <a:spLocks noGrp="1"/>
          </p:cNvSpPr>
          <p:nvPr>
            <p:ph type="dt" sz="half" idx="10"/>
          </p:nvPr>
        </p:nvSpPr>
        <p:spPr>
          <a:xfrm>
            <a:off x="4477512" y="6356350"/>
            <a:ext cx="3236976" cy="365125"/>
          </a:xfrm>
        </p:spPr>
        <p:txBody>
          <a:bodyPr/>
          <a:lstStyle>
            <a:lvl1pPr algn="ctr">
              <a:defRPr/>
            </a:lvl1pPr>
          </a:lstStyle>
          <a:p>
            <a:r>
              <a:rPr lang="en-US" dirty="0"/>
              <a:t>20XX</a:t>
            </a:r>
          </a:p>
        </p:txBody>
      </p:sp>
      <p:sp>
        <p:nvSpPr>
          <p:cNvPr id="5" name="Slide Number Placeholder 4">
            <a:extLst>
              <a:ext uri="{FF2B5EF4-FFF2-40B4-BE49-F238E27FC236}">
                <a16:creationId xmlns:a16="http://schemas.microsoft.com/office/drawing/2014/main" id="{4952C385-1FC3-453C-952E-8DDB1B052FF8}"/>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735907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984A150-581C-4608-9034-48767311A65F}"/>
              </a:ext>
              <a:ext uri="{C183D7F6-B498-43B3-948B-1728B52AA6E4}">
                <adec:decorative xmlns:adec="http://schemas.microsoft.com/office/drawing/2017/decorative" val="1"/>
              </a:ext>
            </a:extLst>
          </p:cNvPr>
          <p:cNvSpPr/>
          <p:nvPr userDrawn="1"/>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EE19D4B2-6593-465B-9A8E-03DFC943441B}"/>
              </a:ext>
            </a:extLst>
          </p:cNvPr>
          <p:cNvSpPr>
            <a:spLocks noGrp="1"/>
          </p:cNvSpPr>
          <p:nvPr>
            <p:ph type="title" hasCustomPrompt="1"/>
          </p:nvPr>
        </p:nvSpPr>
        <p:spPr>
          <a:xfrm>
            <a:off x="960438" y="317499"/>
            <a:ext cx="4500737" cy="2095501"/>
          </a:xfrm>
        </p:spPr>
        <p:txBody>
          <a:bodyPr>
            <a:noAutofit/>
          </a:bodyPr>
          <a:lstStyle>
            <a:lvl1pPr>
              <a:defRPr sz="5400"/>
            </a:lvl1pPr>
          </a:lstStyle>
          <a:p>
            <a:r>
              <a:rPr lang="en-US" sz="5400" dirty="0"/>
              <a:t>Click to edit master text style</a:t>
            </a:r>
          </a:p>
        </p:txBody>
      </p:sp>
      <p:sp>
        <p:nvSpPr>
          <p:cNvPr id="13" name="Content Placeholder 2">
            <a:extLst>
              <a:ext uri="{FF2B5EF4-FFF2-40B4-BE49-F238E27FC236}">
                <a16:creationId xmlns:a16="http://schemas.microsoft.com/office/drawing/2014/main" id="{E309CC8E-0532-4674-9535-1514DA3C14B1}"/>
              </a:ext>
            </a:extLst>
          </p:cNvPr>
          <p:cNvSpPr>
            <a:spLocks noGrp="1"/>
          </p:cNvSpPr>
          <p:nvPr>
            <p:ph idx="1" hasCustomPrompt="1"/>
          </p:nvPr>
        </p:nvSpPr>
        <p:spPr>
          <a:xfrm>
            <a:off x="960438" y="2587625"/>
            <a:ext cx="4500737" cy="3594100"/>
          </a:xfrm>
        </p:spPr>
        <p:txBody>
          <a:bodyPr anchor="ctr">
            <a:normAutofit/>
          </a:bodyPr>
          <a:lstStyle>
            <a:lvl1pPr>
              <a:defRPr sz="2000">
                <a:solidFill>
                  <a:schemeClr val="bg1"/>
                </a:solidFill>
              </a:defRPr>
            </a:lvl1pPr>
          </a:lstStyle>
          <a:p>
            <a:r>
              <a:rPr lang="en-US" sz="2000" dirty="0">
                <a:solidFill>
                  <a:schemeClr val="bg1"/>
                </a:solidFill>
                <a:cs typeface="Calibri"/>
              </a:rPr>
              <a:t>Click to edit master text style</a:t>
            </a:r>
          </a:p>
        </p:txBody>
      </p:sp>
      <p:sp>
        <p:nvSpPr>
          <p:cNvPr id="3" name="Picture Placeholder 2">
            <a:extLst>
              <a:ext uri="{FF2B5EF4-FFF2-40B4-BE49-F238E27FC236}">
                <a16:creationId xmlns:a16="http://schemas.microsoft.com/office/drawing/2014/main" id="{63537098-0CB9-40F0-99EE-35DF790670B5}"/>
              </a:ext>
            </a:extLst>
          </p:cNvPr>
          <p:cNvSpPr>
            <a:spLocks noGrp="1"/>
          </p:cNvSpPr>
          <p:nvPr>
            <p:ph type="pic" sz="quarter" idx="13"/>
          </p:nvPr>
        </p:nvSpPr>
        <p:spPr>
          <a:xfrm>
            <a:off x="6094474" y="0"/>
            <a:ext cx="3046351" cy="3428363"/>
          </a:xfrm>
        </p:spPr>
        <p:txBody>
          <a:bodyPr/>
          <a:lstStyle/>
          <a:p>
            <a:endParaRPr lang="en-US" dirty="0"/>
          </a:p>
        </p:txBody>
      </p:sp>
      <p:sp>
        <p:nvSpPr>
          <p:cNvPr id="8" name="Picture Placeholder 7">
            <a:extLst>
              <a:ext uri="{FF2B5EF4-FFF2-40B4-BE49-F238E27FC236}">
                <a16:creationId xmlns:a16="http://schemas.microsoft.com/office/drawing/2014/main" id="{6B54A389-080E-45CE-8275-215B7C9B589D}"/>
              </a:ext>
            </a:extLst>
          </p:cNvPr>
          <p:cNvSpPr>
            <a:spLocks noGrp="1"/>
          </p:cNvSpPr>
          <p:nvPr>
            <p:ph type="pic" sz="quarter" idx="14"/>
          </p:nvPr>
        </p:nvSpPr>
        <p:spPr>
          <a:xfrm>
            <a:off x="9148763" y="0"/>
            <a:ext cx="3048000" cy="3429000"/>
          </a:xfrm>
        </p:spPr>
        <p:txBody>
          <a:bodyPr/>
          <a:lstStyle/>
          <a:p>
            <a:endParaRPr lang="en-US" dirty="0"/>
          </a:p>
        </p:txBody>
      </p:sp>
      <p:sp>
        <p:nvSpPr>
          <p:cNvPr id="26" name="Picture Placeholder 25">
            <a:extLst>
              <a:ext uri="{FF2B5EF4-FFF2-40B4-BE49-F238E27FC236}">
                <a16:creationId xmlns:a16="http://schemas.microsoft.com/office/drawing/2014/main" id="{F5006F58-5D95-4392-9D32-BE333EA5493B}"/>
              </a:ext>
            </a:extLst>
          </p:cNvPr>
          <p:cNvSpPr>
            <a:spLocks noGrp="1"/>
          </p:cNvSpPr>
          <p:nvPr>
            <p:ph type="pic" sz="quarter" idx="15"/>
          </p:nvPr>
        </p:nvSpPr>
        <p:spPr>
          <a:xfrm>
            <a:off x="6102350" y="3429000"/>
            <a:ext cx="6076950" cy="3429000"/>
          </a:xfrm>
        </p:spPr>
        <p:txBody>
          <a:bodyPr/>
          <a:lstStyle/>
          <a:p>
            <a:endParaRPr lang="en-US" dirty="0"/>
          </a:p>
        </p:txBody>
      </p:sp>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lvl1pPr>
              <a:defRPr/>
            </a:lvl1pPr>
          </a:lstStyle>
          <a:p>
            <a:r>
              <a:rPr lang="en-US" dirty="0"/>
              <a:t>20XX</a:t>
            </a: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651730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 uri="{C183D7F6-B498-43B3-948B-1728B52AA6E4}">
                <adec:decorative xmlns:adec="http://schemas.microsoft.com/office/drawing/2017/decorative" val="1"/>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73844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a:xfrm>
            <a:off x="960120" y="6356350"/>
            <a:ext cx="3236976" cy="365125"/>
          </a:xfrm>
        </p:spPr>
        <p:txBody>
          <a:bodyPr/>
          <a:lstStyle/>
          <a:p>
            <a:r>
              <a:rPr lang="en-US" dirty="0"/>
              <a:t>Sample Footer Text</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a:xfrm>
            <a:off x="4477512" y="6356350"/>
            <a:ext cx="3236976" cy="365125"/>
          </a:xfrm>
        </p:spPr>
        <p:txBody>
          <a:bodyPr/>
          <a:lstStyle>
            <a:lvl1pPr algn="ctr">
              <a:defRPr/>
            </a:lvl1pPr>
          </a:lstStyle>
          <a:p>
            <a:r>
              <a:rPr lang="en-US" dirty="0"/>
              <a:t>20XX</a:t>
            </a: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fld id="{27CE633F-9882-4A5C-83A2-1109D0C73261}" type="slidenum">
              <a:rPr lang="en-US" smtClean="0"/>
              <a:t>‹#›</a:t>
            </a:fld>
            <a:endParaRPr lang="en-US" dirty="0"/>
          </a:p>
        </p:txBody>
      </p:sp>
    </p:spTree>
    <p:extLst>
      <p:ext uri="{BB962C8B-B14F-4D97-AF65-F5344CB8AC3E}">
        <p14:creationId xmlns:p14="http://schemas.microsoft.com/office/powerpoint/2010/main" val="2388280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984A150-581C-4608-9034-48767311A65F}"/>
              </a:ext>
              <a:ext uri="{C183D7F6-B498-43B3-948B-1728B52AA6E4}">
                <adec:decorative xmlns:adec="http://schemas.microsoft.com/office/drawing/2017/decorative" val="1"/>
              </a:ext>
            </a:extLst>
          </p:cNvPr>
          <p:cNvSpPr/>
          <p:nvPr userDrawn="1"/>
        </p:nvSpPr>
        <p:spPr>
          <a:xfrm>
            <a:off x="4657345" y="0"/>
            <a:ext cx="753465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EE19D4B2-6593-465B-9A8E-03DFC943441B}"/>
              </a:ext>
            </a:extLst>
          </p:cNvPr>
          <p:cNvSpPr>
            <a:spLocks noGrp="1"/>
          </p:cNvSpPr>
          <p:nvPr>
            <p:ph type="title" hasCustomPrompt="1"/>
          </p:nvPr>
        </p:nvSpPr>
        <p:spPr>
          <a:xfrm>
            <a:off x="5355771" y="1004205"/>
            <a:ext cx="6096000" cy="3725183"/>
          </a:xfrm>
        </p:spPr>
        <p:txBody>
          <a:bodyPr>
            <a:noAutofit/>
          </a:bodyPr>
          <a:lstStyle>
            <a:lvl1pPr>
              <a:defRPr sz="6000"/>
            </a:lvl1pPr>
          </a:lstStyle>
          <a:p>
            <a:r>
              <a:rPr lang="en-US" sz="5400" dirty="0"/>
              <a:t>Click to edit master text style</a:t>
            </a:r>
          </a:p>
        </p:txBody>
      </p:sp>
      <p:sp>
        <p:nvSpPr>
          <p:cNvPr id="3" name="Picture Placeholder 2">
            <a:extLst>
              <a:ext uri="{FF2B5EF4-FFF2-40B4-BE49-F238E27FC236}">
                <a16:creationId xmlns:a16="http://schemas.microsoft.com/office/drawing/2014/main" id="{63537098-0CB9-40F0-99EE-35DF790670B5}"/>
              </a:ext>
            </a:extLst>
          </p:cNvPr>
          <p:cNvSpPr>
            <a:spLocks noGrp="1"/>
          </p:cNvSpPr>
          <p:nvPr>
            <p:ph type="pic" sz="quarter" idx="13"/>
          </p:nvPr>
        </p:nvSpPr>
        <p:spPr>
          <a:xfrm>
            <a:off x="0" y="0"/>
            <a:ext cx="4657345" cy="6858000"/>
          </a:xfrm>
        </p:spPr>
        <p:txBody>
          <a:bodyPr/>
          <a:lstStyle/>
          <a:p>
            <a:endParaRPr lang="en-US" dirty="0"/>
          </a:p>
        </p:txBody>
      </p:sp>
      <p:sp>
        <p:nvSpPr>
          <p:cNvPr id="15" name="Footer Placeholder 8">
            <a:extLst>
              <a:ext uri="{FF2B5EF4-FFF2-40B4-BE49-F238E27FC236}">
                <a16:creationId xmlns:a16="http://schemas.microsoft.com/office/drawing/2014/main" id="{A468A676-C4AD-4F50-936D-1C858E8136CE}"/>
              </a:ext>
            </a:extLst>
          </p:cNvPr>
          <p:cNvSpPr txBox="1">
            <a:spLocks/>
          </p:cNvSpPr>
          <p:nvPr userDrawn="1"/>
        </p:nvSpPr>
        <p:spPr>
          <a:xfrm>
            <a:off x="960438" y="6356350"/>
            <a:ext cx="4981512" cy="365125"/>
          </a:xfrm>
          <a:prstGeom prst="rect">
            <a:avLst/>
          </a:prstGeom>
        </p:spPr>
        <p:txBody>
          <a:bodyPr vert="horz" lIns="91440" tIns="45720" rIns="91440" bIns="45720" rtlCol="0" anchor="ctr"/>
          <a:lstStyle>
            <a:defPPr>
              <a:defRPr lang="en-US"/>
            </a:defPPr>
            <a:lvl1pPr marL="0" algn="l" defTabSz="914400" rtl="0" eaLnBrk="1" latinLnBrk="0" hangingPunct="1">
              <a:defRPr sz="1100" kern="1200" cap="all" spc="5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Sample Footer Text</a:t>
            </a:r>
          </a:p>
        </p:txBody>
      </p:sp>
      <p:sp>
        <p:nvSpPr>
          <p:cNvPr id="13" name="Content Placeholder 2">
            <a:extLst>
              <a:ext uri="{FF2B5EF4-FFF2-40B4-BE49-F238E27FC236}">
                <a16:creationId xmlns:a16="http://schemas.microsoft.com/office/drawing/2014/main" id="{E309CC8E-0532-4674-9535-1514DA3C14B1}"/>
              </a:ext>
            </a:extLst>
          </p:cNvPr>
          <p:cNvSpPr>
            <a:spLocks noGrp="1"/>
          </p:cNvSpPr>
          <p:nvPr>
            <p:ph idx="1" hasCustomPrompt="1"/>
          </p:nvPr>
        </p:nvSpPr>
        <p:spPr>
          <a:xfrm>
            <a:off x="5355771" y="4865914"/>
            <a:ext cx="6096000" cy="532038"/>
          </a:xfrm>
        </p:spPr>
        <p:txBody>
          <a:bodyPr anchor="ctr">
            <a:normAutofit/>
          </a:bodyPr>
          <a:lstStyle>
            <a:lvl1pPr>
              <a:defRPr sz="2800">
                <a:solidFill>
                  <a:schemeClr val="bg1"/>
                </a:solidFill>
              </a:defRPr>
            </a:lvl1pPr>
          </a:lstStyle>
          <a:p>
            <a:r>
              <a:rPr lang="en-US" sz="2000" dirty="0">
                <a:solidFill>
                  <a:schemeClr val="bg1"/>
                </a:solidFill>
                <a:cs typeface="Calibri"/>
              </a:rPr>
              <a:t>Click to edit master text style</a:t>
            </a:r>
          </a:p>
        </p:txBody>
      </p:sp>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lvl1pPr algn="r">
              <a:defRPr>
                <a:solidFill>
                  <a:schemeClr val="bg1"/>
                </a:solidFill>
              </a:defRPr>
            </a:lvl1pPr>
          </a:lstStyle>
          <a:p>
            <a:r>
              <a:rPr lang="en-US" dirty="0"/>
              <a:t>20XX</a:t>
            </a: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lvl1pPr algn="r">
              <a:defRPr>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2634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23" name="Picture Placeholder 22">
            <a:extLst>
              <a:ext uri="{FF2B5EF4-FFF2-40B4-BE49-F238E27FC236}">
                <a16:creationId xmlns:a16="http://schemas.microsoft.com/office/drawing/2014/main" id="{91DF4D9E-FD4F-4244-ACD6-44EC4C0494F0}"/>
              </a:ext>
            </a:extLst>
          </p:cNvPr>
          <p:cNvSpPr>
            <a:spLocks noGrp="1"/>
          </p:cNvSpPr>
          <p:nvPr>
            <p:ph type="pic" sz="quarter" idx="13"/>
          </p:nvPr>
        </p:nvSpPr>
        <p:spPr>
          <a:xfrm>
            <a:off x="1066800" y="3048000"/>
            <a:ext cx="1790700" cy="1790700"/>
          </a:xfrm>
        </p:spPr>
        <p:txBody>
          <a:bodyPr/>
          <a:lstStyle/>
          <a:p>
            <a:endParaRPr lang="en-US" dirty="0"/>
          </a:p>
        </p:txBody>
      </p:sp>
      <p:sp>
        <p:nvSpPr>
          <p:cNvPr id="24" name="Picture Placeholder 22">
            <a:extLst>
              <a:ext uri="{FF2B5EF4-FFF2-40B4-BE49-F238E27FC236}">
                <a16:creationId xmlns:a16="http://schemas.microsoft.com/office/drawing/2014/main" id="{44F5B526-8975-4F7C-B558-830FCEE06861}"/>
              </a:ext>
            </a:extLst>
          </p:cNvPr>
          <p:cNvSpPr>
            <a:spLocks noGrp="1"/>
          </p:cNvSpPr>
          <p:nvPr>
            <p:ph type="pic" sz="quarter" idx="14"/>
          </p:nvPr>
        </p:nvSpPr>
        <p:spPr>
          <a:xfrm>
            <a:off x="3821762" y="3048000"/>
            <a:ext cx="1790700" cy="1790700"/>
          </a:xfrm>
        </p:spPr>
        <p:txBody>
          <a:bodyPr/>
          <a:lstStyle/>
          <a:p>
            <a:endParaRPr lang="en-US" dirty="0"/>
          </a:p>
        </p:txBody>
      </p:sp>
      <p:sp>
        <p:nvSpPr>
          <p:cNvPr id="25" name="Picture Placeholder 22">
            <a:extLst>
              <a:ext uri="{FF2B5EF4-FFF2-40B4-BE49-F238E27FC236}">
                <a16:creationId xmlns:a16="http://schemas.microsoft.com/office/drawing/2014/main" id="{ED20DBB5-D24E-40D6-AFFB-428692A51AD3}"/>
              </a:ext>
            </a:extLst>
          </p:cNvPr>
          <p:cNvSpPr>
            <a:spLocks noGrp="1"/>
          </p:cNvSpPr>
          <p:nvPr>
            <p:ph type="pic" sz="quarter" idx="15"/>
          </p:nvPr>
        </p:nvSpPr>
        <p:spPr>
          <a:xfrm>
            <a:off x="6576021" y="3048000"/>
            <a:ext cx="1790700" cy="1790700"/>
          </a:xfrm>
        </p:spPr>
        <p:txBody>
          <a:bodyPr/>
          <a:lstStyle/>
          <a:p>
            <a:endParaRPr lang="en-US" dirty="0"/>
          </a:p>
        </p:txBody>
      </p:sp>
      <p:sp>
        <p:nvSpPr>
          <p:cNvPr id="26" name="Picture Placeholder 22">
            <a:extLst>
              <a:ext uri="{FF2B5EF4-FFF2-40B4-BE49-F238E27FC236}">
                <a16:creationId xmlns:a16="http://schemas.microsoft.com/office/drawing/2014/main" id="{F6F7262C-3E29-4219-AF83-B7A71B97A136}"/>
              </a:ext>
            </a:extLst>
          </p:cNvPr>
          <p:cNvSpPr>
            <a:spLocks noGrp="1"/>
          </p:cNvSpPr>
          <p:nvPr>
            <p:ph type="pic" sz="quarter" idx="16"/>
          </p:nvPr>
        </p:nvSpPr>
        <p:spPr>
          <a:xfrm>
            <a:off x="9334500" y="3048000"/>
            <a:ext cx="1790700" cy="1790700"/>
          </a:xfrm>
        </p:spPr>
        <p:txBody>
          <a:bodyPr/>
          <a:lstStyle/>
          <a:p>
            <a:endParaRPr lang="en-US" dirty="0"/>
          </a:p>
        </p:txBody>
      </p:sp>
      <p:sp>
        <p:nvSpPr>
          <p:cNvPr id="28" name="Text Placeholder 27">
            <a:extLst>
              <a:ext uri="{FF2B5EF4-FFF2-40B4-BE49-F238E27FC236}">
                <a16:creationId xmlns:a16="http://schemas.microsoft.com/office/drawing/2014/main" id="{53861F78-BD42-4F29-8487-1641CFD0391D}"/>
              </a:ext>
            </a:extLst>
          </p:cNvPr>
          <p:cNvSpPr>
            <a:spLocks noGrp="1"/>
          </p:cNvSpPr>
          <p:nvPr>
            <p:ph type="body" sz="quarter" idx="17"/>
          </p:nvPr>
        </p:nvSpPr>
        <p:spPr>
          <a:xfrm>
            <a:off x="1066800" y="5124103"/>
            <a:ext cx="1790700" cy="350292"/>
          </a:xfrm>
        </p:spPr>
        <p:txBody>
          <a:bodyPr>
            <a:normAutofit/>
          </a:bodyPr>
          <a:lstStyle>
            <a:lvl1pPr algn="ctr">
              <a:defRPr lang="en-US" sz="18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29" name="Text Placeholder 27">
            <a:extLst>
              <a:ext uri="{FF2B5EF4-FFF2-40B4-BE49-F238E27FC236}">
                <a16:creationId xmlns:a16="http://schemas.microsoft.com/office/drawing/2014/main" id="{FFAB1F8B-1CEE-4068-86DE-561A12A04187}"/>
              </a:ext>
            </a:extLst>
          </p:cNvPr>
          <p:cNvSpPr>
            <a:spLocks noGrp="1"/>
          </p:cNvSpPr>
          <p:nvPr>
            <p:ph type="body" sz="quarter" idx="18"/>
          </p:nvPr>
        </p:nvSpPr>
        <p:spPr>
          <a:xfrm>
            <a:off x="1066800" y="5458421"/>
            <a:ext cx="1790700" cy="350292"/>
          </a:xfrm>
        </p:spPr>
        <p:txBody>
          <a:bodyPr>
            <a:noAutofit/>
          </a:bodyPr>
          <a:lstStyle>
            <a:lvl1pPr algn="ctr">
              <a:defRPr lang="en-US" sz="14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30" name="Text Placeholder 27">
            <a:extLst>
              <a:ext uri="{FF2B5EF4-FFF2-40B4-BE49-F238E27FC236}">
                <a16:creationId xmlns:a16="http://schemas.microsoft.com/office/drawing/2014/main" id="{D5AE44CD-B78E-4EE2-B0F2-E0D436C2BA15}"/>
              </a:ext>
            </a:extLst>
          </p:cNvPr>
          <p:cNvSpPr>
            <a:spLocks noGrp="1"/>
          </p:cNvSpPr>
          <p:nvPr>
            <p:ph type="body" sz="quarter" idx="19"/>
          </p:nvPr>
        </p:nvSpPr>
        <p:spPr>
          <a:xfrm>
            <a:off x="3821762" y="5124103"/>
            <a:ext cx="1790700" cy="350292"/>
          </a:xfrm>
        </p:spPr>
        <p:txBody>
          <a:bodyPr>
            <a:normAutofit/>
          </a:bodyPr>
          <a:lstStyle>
            <a:lvl1pPr algn="ctr">
              <a:defRPr lang="en-US" sz="18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31" name="Text Placeholder 27">
            <a:extLst>
              <a:ext uri="{FF2B5EF4-FFF2-40B4-BE49-F238E27FC236}">
                <a16:creationId xmlns:a16="http://schemas.microsoft.com/office/drawing/2014/main" id="{3C4FE2DB-091F-4F7A-B6B6-9A6F22AC0B5A}"/>
              </a:ext>
            </a:extLst>
          </p:cNvPr>
          <p:cNvSpPr>
            <a:spLocks noGrp="1"/>
          </p:cNvSpPr>
          <p:nvPr>
            <p:ph type="body" sz="quarter" idx="20"/>
          </p:nvPr>
        </p:nvSpPr>
        <p:spPr>
          <a:xfrm>
            <a:off x="3821762" y="5458421"/>
            <a:ext cx="1790700" cy="350292"/>
          </a:xfrm>
        </p:spPr>
        <p:txBody>
          <a:bodyPr>
            <a:noAutofit/>
          </a:bodyPr>
          <a:lstStyle>
            <a:lvl1pPr algn="ctr">
              <a:defRPr lang="en-US" sz="14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32" name="Text Placeholder 27">
            <a:extLst>
              <a:ext uri="{FF2B5EF4-FFF2-40B4-BE49-F238E27FC236}">
                <a16:creationId xmlns:a16="http://schemas.microsoft.com/office/drawing/2014/main" id="{3A3F9D5D-A5CF-482B-A14C-E5BFADB76F7A}"/>
              </a:ext>
            </a:extLst>
          </p:cNvPr>
          <p:cNvSpPr>
            <a:spLocks noGrp="1"/>
          </p:cNvSpPr>
          <p:nvPr>
            <p:ph type="body" sz="quarter" idx="21"/>
          </p:nvPr>
        </p:nvSpPr>
        <p:spPr>
          <a:xfrm>
            <a:off x="6576021" y="5124103"/>
            <a:ext cx="1790700" cy="350292"/>
          </a:xfrm>
        </p:spPr>
        <p:txBody>
          <a:bodyPr>
            <a:normAutofit/>
          </a:bodyPr>
          <a:lstStyle>
            <a:lvl1pPr algn="ctr">
              <a:defRPr lang="en-US" sz="18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33" name="Text Placeholder 27">
            <a:extLst>
              <a:ext uri="{FF2B5EF4-FFF2-40B4-BE49-F238E27FC236}">
                <a16:creationId xmlns:a16="http://schemas.microsoft.com/office/drawing/2014/main" id="{A4F265B4-1FBB-4396-A938-862D45713AEB}"/>
              </a:ext>
            </a:extLst>
          </p:cNvPr>
          <p:cNvSpPr>
            <a:spLocks noGrp="1"/>
          </p:cNvSpPr>
          <p:nvPr>
            <p:ph type="body" sz="quarter" idx="22"/>
          </p:nvPr>
        </p:nvSpPr>
        <p:spPr>
          <a:xfrm>
            <a:off x="6576021" y="5458421"/>
            <a:ext cx="1790700" cy="350292"/>
          </a:xfrm>
        </p:spPr>
        <p:txBody>
          <a:bodyPr>
            <a:noAutofit/>
          </a:bodyPr>
          <a:lstStyle>
            <a:lvl1pPr algn="ctr">
              <a:defRPr lang="en-US" sz="14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34" name="Text Placeholder 27">
            <a:extLst>
              <a:ext uri="{FF2B5EF4-FFF2-40B4-BE49-F238E27FC236}">
                <a16:creationId xmlns:a16="http://schemas.microsoft.com/office/drawing/2014/main" id="{AC1BA7DC-98B0-4261-8F1E-8101FB5D480E}"/>
              </a:ext>
            </a:extLst>
          </p:cNvPr>
          <p:cNvSpPr>
            <a:spLocks noGrp="1"/>
          </p:cNvSpPr>
          <p:nvPr>
            <p:ph type="body" sz="quarter" idx="23"/>
          </p:nvPr>
        </p:nvSpPr>
        <p:spPr>
          <a:xfrm>
            <a:off x="9334500" y="5124103"/>
            <a:ext cx="1790700" cy="350292"/>
          </a:xfrm>
        </p:spPr>
        <p:txBody>
          <a:bodyPr>
            <a:normAutofit/>
          </a:bodyPr>
          <a:lstStyle>
            <a:lvl1pPr algn="ctr">
              <a:defRPr lang="en-US" sz="18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35" name="Text Placeholder 27">
            <a:extLst>
              <a:ext uri="{FF2B5EF4-FFF2-40B4-BE49-F238E27FC236}">
                <a16:creationId xmlns:a16="http://schemas.microsoft.com/office/drawing/2014/main" id="{2E4EF69E-34E2-46FF-A0FA-3F136396D3EF}"/>
              </a:ext>
            </a:extLst>
          </p:cNvPr>
          <p:cNvSpPr>
            <a:spLocks noGrp="1"/>
          </p:cNvSpPr>
          <p:nvPr>
            <p:ph type="body" sz="quarter" idx="24"/>
          </p:nvPr>
        </p:nvSpPr>
        <p:spPr>
          <a:xfrm>
            <a:off x="9334500" y="5458421"/>
            <a:ext cx="1790700" cy="350292"/>
          </a:xfrm>
        </p:spPr>
        <p:txBody>
          <a:bodyPr>
            <a:noAutofit/>
          </a:bodyPr>
          <a:lstStyle>
            <a:lvl1pPr algn="ctr">
              <a:defRPr lang="en-US" sz="14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a:xfrm>
            <a:off x="960120" y="6356350"/>
            <a:ext cx="3417916" cy="365125"/>
          </a:xfrm>
        </p:spPr>
        <p:txBody>
          <a:bodyPr/>
          <a:lstStyle/>
          <a:p>
            <a:r>
              <a:rPr lang="en-US" dirty="0"/>
              <a:t>Sample Footer Text</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a:xfrm>
            <a:off x="4477512" y="6356350"/>
            <a:ext cx="3236976" cy="365125"/>
          </a:xfrm>
        </p:spPr>
        <p:txBody>
          <a:bodyPr/>
          <a:lstStyle>
            <a:lvl1pPr algn="ctr">
              <a:defRPr/>
            </a:lvl1pPr>
          </a:lstStyle>
          <a:p>
            <a:r>
              <a:rPr lang="en-US" dirty="0"/>
              <a:t>20XX</a:t>
            </a: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764685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normAutofit/>
          </a:bodyPr>
          <a:lstStyle>
            <a:lvl1pPr marL="342900" indent="-342900">
              <a:buFont typeface="Arial" panose="020B0604020202020204" pitchFamily="34" charset="0"/>
              <a:buChar char="•"/>
              <a:defRPr sz="20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normAutofit/>
          </a:bodyPr>
          <a:lstStyle>
            <a:lvl1pPr marL="342900" indent="-342900">
              <a:buFont typeface="Arial" panose="020B0604020202020204" pitchFamily="34" charset="0"/>
              <a:buChar char="•"/>
              <a:defRPr sz="20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a:xfrm>
            <a:off x="960120" y="6356350"/>
            <a:ext cx="3593407" cy="365125"/>
          </a:xfrm>
        </p:spPr>
        <p:txBody>
          <a:bodyPr/>
          <a:lstStyle/>
          <a:p>
            <a:r>
              <a:rPr lang="en-US" dirty="0"/>
              <a:t>Sample Footer Text</a:t>
            </a:r>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a:xfrm>
            <a:off x="4477512" y="6356350"/>
            <a:ext cx="3236976" cy="365125"/>
          </a:xfrm>
        </p:spPr>
        <p:txBody>
          <a:bodyPr/>
          <a:lstStyle>
            <a:lvl1pPr algn="ctr">
              <a:defRPr/>
            </a:lvl1pPr>
          </a:lstStyle>
          <a:p>
            <a:r>
              <a:rPr lang="en-US" dirty="0"/>
              <a:t>20XX</a:t>
            </a: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523021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3 column ">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3236976"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3236976" cy="2586806"/>
          </a:xfrm>
        </p:spPr>
        <p:txBody>
          <a:bodyPr>
            <a:normAutofit/>
          </a:bodyPr>
          <a:lstStyle>
            <a:lvl1pPr marL="342900" indent="-342900">
              <a:buFont typeface="Arial" panose="020B0604020202020204" pitchFamily="34" charset="0"/>
              <a:buChar char="•"/>
              <a:defRPr sz="17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a:r>
              <a:rPr lang="en-US" dirty="0"/>
              <a:t>Click to edit Master text styles</a:t>
            </a:r>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4477512" y="2587752"/>
            <a:ext cx="3236976"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4477512" y="3594538"/>
            <a:ext cx="3236976" cy="2586806"/>
          </a:xfrm>
        </p:spPr>
        <p:txBody>
          <a:bodyPr>
            <a:normAutofit/>
          </a:bodyPr>
          <a:lstStyle>
            <a:lvl1pPr marL="342900" indent="-342900">
              <a:buFont typeface="Arial" panose="020B0604020202020204" pitchFamily="34" charset="0"/>
              <a:buChar char="•"/>
              <a:defRPr sz="17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a:r>
              <a:rPr lang="en-US" dirty="0"/>
              <a:t>Click to edit Master text styles</a:t>
            </a:r>
          </a:p>
        </p:txBody>
      </p:sp>
      <p:sp>
        <p:nvSpPr>
          <p:cNvPr id="14" name="Text Placeholder 4">
            <a:extLst>
              <a:ext uri="{FF2B5EF4-FFF2-40B4-BE49-F238E27FC236}">
                <a16:creationId xmlns:a16="http://schemas.microsoft.com/office/drawing/2014/main" id="{9054C03E-8FD4-4345-A971-0A2CCF5C4AA3}"/>
              </a:ext>
            </a:extLst>
          </p:cNvPr>
          <p:cNvSpPr>
            <a:spLocks noGrp="1"/>
          </p:cNvSpPr>
          <p:nvPr>
            <p:ph type="body" sz="quarter" idx="13"/>
          </p:nvPr>
        </p:nvSpPr>
        <p:spPr>
          <a:xfrm>
            <a:off x="7994903" y="2587752"/>
            <a:ext cx="3236976"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5" name="Content Placeholder 5">
            <a:extLst>
              <a:ext uri="{FF2B5EF4-FFF2-40B4-BE49-F238E27FC236}">
                <a16:creationId xmlns:a16="http://schemas.microsoft.com/office/drawing/2014/main" id="{56D09A0C-509F-447E-AFB1-5531727D7DFF}"/>
              </a:ext>
            </a:extLst>
          </p:cNvPr>
          <p:cNvSpPr>
            <a:spLocks noGrp="1"/>
          </p:cNvSpPr>
          <p:nvPr>
            <p:ph sz="quarter" idx="14"/>
          </p:nvPr>
        </p:nvSpPr>
        <p:spPr>
          <a:xfrm>
            <a:off x="7994903" y="3594538"/>
            <a:ext cx="3236976" cy="2586806"/>
          </a:xfrm>
        </p:spPr>
        <p:txBody>
          <a:bodyPr>
            <a:normAutofit/>
          </a:bodyPr>
          <a:lstStyle>
            <a:lvl1pPr marL="342900" indent="-342900">
              <a:buFont typeface="Arial" panose="020B0604020202020204" pitchFamily="34" charset="0"/>
              <a:buChar char="•"/>
              <a:defRPr sz="17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a:r>
              <a:rPr lang="en-US" dirty="0"/>
              <a:t>Click to edit Master text styles</a:t>
            </a:r>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a:xfrm>
            <a:off x="960120" y="6356350"/>
            <a:ext cx="3417916" cy="365125"/>
          </a:xfrm>
        </p:spPr>
        <p:txBody>
          <a:bodyPr/>
          <a:lstStyle/>
          <a:p>
            <a:r>
              <a:rPr lang="en-US" dirty="0"/>
              <a:t>Sample Footer Text</a:t>
            </a:r>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a:xfrm>
            <a:off x="4477512" y="6356350"/>
            <a:ext cx="3236976" cy="365125"/>
          </a:xfrm>
        </p:spPr>
        <p:txBody>
          <a:bodyPr/>
          <a:lstStyle>
            <a:lvl1pPr algn="ctr">
              <a:defRPr/>
            </a:lvl1pPr>
          </a:lstStyle>
          <a:p>
            <a:r>
              <a:rPr lang="en-US" dirty="0"/>
              <a:t>20XX</a:t>
            </a: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94045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ummary">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984A150-581C-4608-9034-48767311A65F}"/>
              </a:ext>
              <a:ext uri="{C183D7F6-B498-43B3-948B-1728B52AA6E4}">
                <adec:decorative xmlns:adec="http://schemas.microsoft.com/office/drawing/2017/decorative" val="1"/>
              </a:ext>
            </a:extLst>
          </p:cNvPr>
          <p:cNvSpPr/>
          <p:nvPr userDrawn="1"/>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DF7571-A130-4054-9513-4BDAC9AE5360}"/>
              </a:ext>
            </a:extLst>
          </p:cNvPr>
          <p:cNvSpPr>
            <a:spLocks noGrp="1"/>
          </p:cNvSpPr>
          <p:nvPr>
            <p:ph type="title"/>
          </p:nvPr>
        </p:nvSpPr>
        <p:spPr>
          <a:xfrm>
            <a:off x="771830" y="635000"/>
            <a:ext cx="5171770" cy="2039374"/>
          </a:xfrm>
        </p:spPr>
        <p:txBody>
          <a:bodyPr anchor="b">
            <a:noAutofit/>
          </a:bodyPr>
          <a:lstStyle>
            <a:lvl1pPr>
              <a:lnSpc>
                <a:spcPct val="101000"/>
              </a:lnSpc>
              <a:spcBef>
                <a:spcPts val="700"/>
              </a:spcBef>
              <a:spcAft>
                <a:spcPts val="700"/>
              </a:spcAft>
              <a:defRPr sz="6600" baseline="0"/>
            </a:lvl1pPr>
          </a:lstStyle>
          <a:p>
            <a:r>
              <a:rPr lang="en-US" dirty="0"/>
              <a:t>Click to edit</a:t>
            </a:r>
          </a:p>
        </p:txBody>
      </p:sp>
      <p:sp>
        <p:nvSpPr>
          <p:cNvPr id="8" name="Text Placeholder 7">
            <a:extLst>
              <a:ext uri="{FF2B5EF4-FFF2-40B4-BE49-F238E27FC236}">
                <a16:creationId xmlns:a16="http://schemas.microsoft.com/office/drawing/2014/main" id="{DCA27FA5-F6EE-4784-AC43-76381FC2CD94}"/>
              </a:ext>
            </a:extLst>
          </p:cNvPr>
          <p:cNvSpPr>
            <a:spLocks noGrp="1"/>
          </p:cNvSpPr>
          <p:nvPr>
            <p:ph type="body" sz="quarter" idx="18"/>
          </p:nvPr>
        </p:nvSpPr>
        <p:spPr>
          <a:xfrm>
            <a:off x="761998" y="2911475"/>
            <a:ext cx="4500563" cy="3311525"/>
          </a:xfrm>
        </p:spPr>
        <p:txBody>
          <a:bodyPr>
            <a:normAutofit/>
          </a:bodyPr>
          <a:lstStyle>
            <a:lvl1pPr>
              <a:defRPr lang="en-US" sz="2200" kern="1200" spc="50" baseline="0" dirty="0" smtClean="0">
                <a:solidFill>
                  <a:schemeClr val="bg1"/>
                </a:solidFill>
                <a:latin typeface="+mn-lt"/>
                <a:ea typeface="+mn-ea"/>
                <a:cs typeface="+mn-cs"/>
              </a:defRPr>
            </a:lvl1pPr>
          </a:lstStyle>
          <a:p>
            <a:pPr lvl="0"/>
            <a:r>
              <a:rPr lang="en-US" dirty="0"/>
              <a:t>Click to edit Master text styles</a:t>
            </a:r>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14" name="Picture Placeholder 13">
            <a:extLst>
              <a:ext uri="{FF2B5EF4-FFF2-40B4-BE49-F238E27FC236}">
                <a16:creationId xmlns:a16="http://schemas.microsoft.com/office/drawing/2014/main" id="{7094F8F4-63E4-4A00-8F98-09219DA987A3}"/>
              </a:ext>
            </a:extLst>
          </p:cNvPr>
          <p:cNvSpPr>
            <a:spLocks noGrp="1"/>
          </p:cNvSpPr>
          <p:nvPr>
            <p:ph type="pic" sz="quarter" idx="13"/>
          </p:nvPr>
        </p:nvSpPr>
        <p:spPr>
          <a:xfrm>
            <a:off x="6742113" y="639763"/>
            <a:ext cx="2198687" cy="2546350"/>
          </a:xfrm>
        </p:spPr>
        <p:txBody>
          <a:bodyPr/>
          <a:lstStyle/>
          <a:p>
            <a:endParaRPr lang="en-US" dirty="0"/>
          </a:p>
        </p:txBody>
      </p:sp>
      <p:sp>
        <p:nvSpPr>
          <p:cNvPr id="16" name="Picture Placeholder 15">
            <a:extLst>
              <a:ext uri="{FF2B5EF4-FFF2-40B4-BE49-F238E27FC236}">
                <a16:creationId xmlns:a16="http://schemas.microsoft.com/office/drawing/2014/main" id="{B34D9F00-72E9-433A-9427-8DA07653B252}"/>
              </a:ext>
            </a:extLst>
          </p:cNvPr>
          <p:cNvSpPr>
            <a:spLocks noGrp="1"/>
          </p:cNvSpPr>
          <p:nvPr>
            <p:ph type="pic" sz="quarter" idx="14"/>
          </p:nvPr>
        </p:nvSpPr>
        <p:spPr>
          <a:xfrm>
            <a:off x="9337675" y="638175"/>
            <a:ext cx="2198688" cy="2546350"/>
          </a:xfrm>
        </p:spPr>
        <p:txBody>
          <a:bodyPr/>
          <a:lstStyle/>
          <a:p>
            <a:endParaRPr lang="en-US" dirty="0"/>
          </a:p>
        </p:txBody>
      </p:sp>
      <p:sp>
        <p:nvSpPr>
          <p:cNvPr id="18" name="Picture Placeholder 17">
            <a:extLst>
              <a:ext uri="{FF2B5EF4-FFF2-40B4-BE49-F238E27FC236}">
                <a16:creationId xmlns:a16="http://schemas.microsoft.com/office/drawing/2014/main" id="{1AD0C148-B6DB-4D32-B139-403A6AEC3DDF}"/>
              </a:ext>
            </a:extLst>
          </p:cNvPr>
          <p:cNvSpPr>
            <a:spLocks noGrp="1"/>
          </p:cNvSpPr>
          <p:nvPr>
            <p:ph type="pic" sz="quarter" idx="15"/>
          </p:nvPr>
        </p:nvSpPr>
        <p:spPr>
          <a:xfrm>
            <a:off x="6742113" y="3668713"/>
            <a:ext cx="2198687" cy="2554287"/>
          </a:xfrm>
        </p:spPr>
        <p:txBody>
          <a:bodyPr/>
          <a:lstStyle/>
          <a:p>
            <a:endParaRPr lang="en-US" dirty="0"/>
          </a:p>
        </p:txBody>
      </p:sp>
      <p:sp>
        <p:nvSpPr>
          <p:cNvPr id="20" name="Picture Placeholder 19">
            <a:extLst>
              <a:ext uri="{FF2B5EF4-FFF2-40B4-BE49-F238E27FC236}">
                <a16:creationId xmlns:a16="http://schemas.microsoft.com/office/drawing/2014/main" id="{D9D424B8-9E08-469D-88C8-019306CA382E}"/>
              </a:ext>
            </a:extLst>
          </p:cNvPr>
          <p:cNvSpPr>
            <a:spLocks noGrp="1"/>
          </p:cNvSpPr>
          <p:nvPr>
            <p:ph type="pic" sz="quarter" idx="16"/>
          </p:nvPr>
        </p:nvSpPr>
        <p:spPr>
          <a:xfrm>
            <a:off x="9337675" y="3668713"/>
            <a:ext cx="2198688" cy="2546350"/>
          </a:xfrm>
        </p:spPr>
        <p:txBody>
          <a:bodyPr/>
          <a:lstStyle/>
          <a:p>
            <a:endParaRPr lang="en-US" dirty="0"/>
          </a:p>
        </p:txBody>
      </p:sp>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lvl1pPr>
              <a:defRPr/>
            </a:lvl1pPr>
          </a:lstStyle>
          <a:p>
            <a:r>
              <a:rPr lang="en-US" dirty="0"/>
              <a:t>20XX</a:t>
            </a: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054925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9D15A25-1111-478B-8F77-D992652C71C2}"/>
              </a:ext>
              <a:ext uri="{C183D7F6-B498-43B3-948B-1728B52AA6E4}">
                <adec:decorative xmlns:adec="http://schemas.microsoft.com/office/drawing/2017/decorative" val="1"/>
              </a:ext>
            </a:extLst>
          </p:cNvPr>
          <p:cNvSpPr/>
          <p:nvPr userDrawn="1"/>
        </p:nvSpPr>
        <p:spPr>
          <a:xfrm>
            <a:off x="3990108" y="1225106"/>
            <a:ext cx="8201891" cy="395180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066A3D1-C594-4520-A142-F0D3F59C5F3E}"/>
              </a:ext>
            </a:extLst>
          </p:cNvPr>
          <p:cNvSpPr>
            <a:spLocks noGrp="1"/>
          </p:cNvSpPr>
          <p:nvPr>
            <p:ph type="title"/>
          </p:nvPr>
        </p:nvSpPr>
        <p:spPr>
          <a:xfrm>
            <a:off x="4555193" y="3036762"/>
            <a:ext cx="7136064" cy="1700784"/>
          </a:xfrm>
        </p:spPr>
        <p:txBody>
          <a:bodyPr/>
          <a:lstStyle>
            <a:lvl1pPr>
              <a:lnSpc>
                <a:spcPct val="101000"/>
              </a:lnSpc>
              <a:spcBef>
                <a:spcPts val="700"/>
              </a:spcBef>
              <a:spcAft>
                <a:spcPts val="700"/>
              </a:spcAft>
              <a:defRPr baseline="0"/>
            </a:lvl1pPr>
          </a:lstStyle>
          <a:p>
            <a:r>
              <a:rPr lang="en-US" dirty="0"/>
              <a:t>Click to edit</a:t>
            </a:r>
          </a:p>
        </p:txBody>
      </p:sp>
      <p:sp>
        <p:nvSpPr>
          <p:cNvPr id="16" name="Picture Placeholder 15">
            <a:extLst>
              <a:ext uri="{FF2B5EF4-FFF2-40B4-BE49-F238E27FC236}">
                <a16:creationId xmlns:a16="http://schemas.microsoft.com/office/drawing/2014/main" id="{42FBE291-E88A-44C5-884C-183EE7F67EE3}"/>
              </a:ext>
            </a:extLst>
          </p:cNvPr>
          <p:cNvSpPr>
            <a:spLocks noGrp="1"/>
          </p:cNvSpPr>
          <p:nvPr>
            <p:ph type="pic" sz="quarter" idx="15"/>
          </p:nvPr>
        </p:nvSpPr>
        <p:spPr>
          <a:xfrm>
            <a:off x="-12804" y="1225484"/>
            <a:ext cx="4059934" cy="3951807"/>
          </a:xfrm>
        </p:spPr>
        <p:txBody>
          <a:bodyPr/>
          <a:lstStyle/>
          <a:p>
            <a:endParaRPr lang="en-US" dirty="0"/>
          </a:p>
        </p:txBody>
      </p:sp>
      <p:sp>
        <p:nvSpPr>
          <p:cNvPr id="7" name="Content Placeholder 2">
            <a:extLst>
              <a:ext uri="{FF2B5EF4-FFF2-40B4-BE49-F238E27FC236}">
                <a16:creationId xmlns:a16="http://schemas.microsoft.com/office/drawing/2014/main" id="{51FF791A-8D73-49AD-8569-7F4FE14648E6}"/>
              </a:ext>
            </a:extLst>
          </p:cNvPr>
          <p:cNvSpPr>
            <a:spLocks noGrp="1"/>
          </p:cNvSpPr>
          <p:nvPr>
            <p:ph idx="1"/>
          </p:nvPr>
        </p:nvSpPr>
        <p:spPr>
          <a:xfrm>
            <a:off x="4547779" y="5355583"/>
            <a:ext cx="2270162" cy="577153"/>
          </a:xfrm>
        </p:spPr>
        <p:txBody>
          <a:bodyPr>
            <a:normAutofit/>
          </a:bodyPr>
          <a:lstStyle>
            <a:lvl1pPr>
              <a:defRPr sz="1600">
                <a:solidFill>
                  <a:schemeClr val="tx1"/>
                </a:solidFill>
              </a:defRPr>
            </a:lvl1pPr>
          </a:lstStyle>
          <a:p>
            <a:r>
              <a:rPr lang="en-US" dirty="0">
                <a:cs typeface="Calibri"/>
              </a:rPr>
              <a:t>Click to edit</a:t>
            </a:r>
          </a:p>
        </p:txBody>
      </p:sp>
      <p:sp>
        <p:nvSpPr>
          <p:cNvPr id="13" name="Content Placeholder 2">
            <a:extLst>
              <a:ext uri="{FF2B5EF4-FFF2-40B4-BE49-F238E27FC236}">
                <a16:creationId xmlns:a16="http://schemas.microsoft.com/office/drawing/2014/main" id="{C16F6145-A1AE-4CDA-AE26-E8FDEFAAB395}"/>
              </a:ext>
            </a:extLst>
          </p:cNvPr>
          <p:cNvSpPr>
            <a:spLocks noGrp="1"/>
          </p:cNvSpPr>
          <p:nvPr>
            <p:ph idx="16"/>
          </p:nvPr>
        </p:nvSpPr>
        <p:spPr>
          <a:xfrm>
            <a:off x="6984437" y="5355583"/>
            <a:ext cx="2270162" cy="577153"/>
          </a:xfrm>
        </p:spPr>
        <p:txBody>
          <a:bodyPr>
            <a:normAutofit/>
          </a:bodyPr>
          <a:lstStyle>
            <a:lvl1pPr>
              <a:defRPr sz="1600">
                <a:solidFill>
                  <a:schemeClr val="tx1"/>
                </a:solidFill>
              </a:defRPr>
            </a:lvl1pPr>
          </a:lstStyle>
          <a:p>
            <a:r>
              <a:rPr lang="en-US" dirty="0">
                <a:cs typeface="Calibri"/>
              </a:rPr>
              <a:t>Click to edit</a:t>
            </a:r>
          </a:p>
        </p:txBody>
      </p:sp>
      <p:sp>
        <p:nvSpPr>
          <p:cNvPr id="15" name="Content Placeholder 2">
            <a:extLst>
              <a:ext uri="{FF2B5EF4-FFF2-40B4-BE49-F238E27FC236}">
                <a16:creationId xmlns:a16="http://schemas.microsoft.com/office/drawing/2014/main" id="{3FDD02FA-6843-4E54-ACDC-AFEAFB4EFAA9}"/>
              </a:ext>
            </a:extLst>
          </p:cNvPr>
          <p:cNvSpPr>
            <a:spLocks noGrp="1"/>
          </p:cNvSpPr>
          <p:nvPr>
            <p:ph idx="17"/>
          </p:nvPr>
        </p:nvSpPr>
        <p:spPr>
          <a:xfrm>
            <a:off x="9421095" y="5355583"/>
            <a:ext cx="2270162" cy="577153"/>
          </a:xfrm>
        </p:spPr>
        <p:txBody>
          <a:bodyPr>
            <a:normAutofit/>
          </a:bodyPr>
          <a:lstStyle>
            <a:lvl1pPr>
              <a:defRPr sz="1600">
                <a:solidFill>
                  <a:schemeClr val="tx1"/>
                </a:solidFill>
              </a:defRPr>
            </a:lvl1pPr>
          </a:lstStyle>
          <a:p>
            <a:r>
              <a:rPr lang="en-US" dirty="0">
                <a:cs typeface="Calibri"/>
              </a:rPr>
              <a:t>Click to edit</a:t>
            </a:r>
          </a:p>
        </p:txBody>
      </p:sp>
      <p:sp>
        <p:nvSpPr>
          <p:cNvPr id="4" name="Footer Placeholder 3">
            <a:extLst>
              <a:ext uri="{FF2B5EF4-FFF2-40B4-BE49-F238E27FC236}">
                <a16:creationId xmlns:a16="http://schemas.microsoft.com/office/drawing/2014/main" id="{B9B99AED-D702-41BF-B21E-9BFB06308223}"/>
              </a:ext>
            </a:extLst>
          </p:cNvPr>
          <p:cNvSpPr>
            <a:spLocks noGrp="1"/>
          </p:cNvSpPr>
          <p:nvPr>
            <p:ph type="ftr" sz="quarter" idx="11"/>
          </p:nvPr>
        </p:nvSpPr>
        <p:spPr>
          <a:xfrm>
            <a:off x="960120" y="6356350"/>
            <a:ext cx="3405051" cy="365125"/>
          </a:xfrm>
        </p:spPr>
        <p:txBody>
          <a:bodyPr/>
          <a:lstStyle/>
          <a:p>
            <a:r>
              <a:rPr lang="en-US" dirty="0"/>
              <a:t>Sample Footer Text</a:t>
            </a:r>
          </a:p>
        </p:txBody>
      </p:sp>
      <p:sp>
        <p:nvSpPr>
          <p:cNvPr id="3" name="Date Placeholder 2">
            <a:extLst>
              <a:ext uri="{FF2B5EF4-FFF2-40B4-BE49-F238E27FC236}">
                <a16:creationId xmlns:a16="http://schemas.microsoft.com/office/drawing/2014/main" id="{2674C4BB-67B0-4BF7-A7D4-4222652EDB8C}"/>
              </a:ext>
            </a:extLst>
          </p:cNvPr>
          <p:cNvSpPr>
            <a:spLocks noGrp="1"/>
          </p:cNvSpPr>
          <p:nvPr>
            <p:ph type="dt" sz="half" idx="10"/>
          </p:nvPr>
        </p:nvSpPr>
        <p:spPr>
          <a:xfrm>
            <a:off x="4477512" y="6356350"/>
            <a:ext cx="3236976" cy="365125"/>
          </a:xfrm>
        </p:spPr>
        <p:txBody>
          <a:bodyPr/>
          <a:lstStyle>
            <a:lvl1pPr algn="ctr">
              <a:defRPr/>
            </a:lvl1pPr>
          </a:lstStyle>
          <a:p>
            <a:r>
              <a:rPr lang="en-US" dirty="0"/>
              <a:t>20XX</a:t>
            </a:r>
          </a:p>
        </p:txBody>
      </p:sp>
      <p:sp>
        <p:nvSpPr>
          <p:cNvPr id="5" name="Slide Number Placeholder 4">
            <a:extLst>
              <a:ext uri="{FF2B5EF4-FFF2-40B4-BE49-F238E27FC236}">
                <a16:creationId xmlns:a16="http://schemas.microsoft.com/office/drawing/2014/main" id="{4952C385-1FC3-453C-952E-8DDB1B052FF8}"/>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158245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fld id="{294A09A9-5501-47C1-A89A-A340965A2BE2}" type="slidenum">
              <a:rPr lang="en-US" smtClean="0"/>
              <a:t>‹#›</a:t>
            </a:fld>
            <a:endParaRPr lang="en-US" dirty="0"/>
          </a:p>
        </p:txBody>
      </p:sp>
    </p:spTree>
    <p:extLst>
      <p:ext uri="{BB962C8B-B14F-4D97-AF65-F5344CB8AC3E}">
        <p14:creationId xmlns:p14="http://schemas.microsoft.com/office/powerpoint/2010/main" val="422917933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3" r:id="rId4"/>
    <p:sldLayoutId id="2147483672" r:id="rId5"/>
    <p:sldLayoutId id="2147483686" r:id="rId6"/>
    <p:sldLayoutId id="2147483687" r:id="rId7"/>
    <p:sldLayoutId id="2147483675" r:id="rId8"/>
    <p:sldLayoutId id="2147483688" r:id="rId9"/>
    <p:sldLayoutId id="2147483682" r:id="rId10"/>
    <p:sldLayoutId id="2147483689" r:id="rId11"/>
  </p:sldLayoutIdLst>
  <p:hf hdr="0" dt="0"/>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hyperlink" Target="https://commons.wikimedia.org/wiki/File:PH_scale_3.jpg" TargetMode="Externa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8C4EFE6-2069-473C-9C7D-664E02AC6481}"/>
              </a:ext>
            </a:extLst>
          </p:cNvPr>
          <p:cNvSpPr>
            <a:spLocks noGrp="1"/>
          </p:cNvSpPr>
          <p:nvPr>
            <p:ph type="title"/>
          </p:nvPr>
        </p:nvSpPr>
        <p:spPr>
          <a:xfrm>
            <a:off x="640078" y="627016"/>
            <a:ext cx="6389027" cy="5601790"/>
          </a:xfrm>
        </p:spPr>
        <p:txBody>
          <a:bodyPr/>
          <a:lstStyle/>
          <a:p>
            <a:r>
              <a:rPr lang="en-US" sz="6000" dirty="0"/>
              <a:t>Disrupting Compulsory Sightedness THROUGH </a:t>
            </a:r>
            <a:r>
              <a:rPr lang="en-US" sz="6000" dirty="0">
                <a:solidFill>
                  <a:schemeClr val="accent2">
                    <a:lumMod val="20000"/>
                    <a:lumOff val="80000"/>
                  </a:schemeClr>
                </a:solidFill>
              </a:rPr>
              <a:t>STEM</a:t>
            </a:r>
            <a:r>
              <a:rPr lang="en-US" sz="6000" dirty="0"/>
              <a:t> </a:t>
            </a:r>
            <a:r>
              <a:rPr lang="en-US" sz="6000" dirty="0">
                <a:solidFill>
                  <a:schemeClr val="accent2">
                    <a:lumMod val="20000"/>
                    <a:lumOff val="80000"/>
                  </a:schemeClr>
                </a:solidFill>
              </a:rPr>
              <a:t>OUTREACH &amp; COMMUNICATION</a:t>
            </a:r>
          </a:p>
        </p:txBody>
      </p:sp>
      <p:sp>
        <p:nvSpPr>
          <p:cNvPr id="9" name="Text Placeholder 8">
            <a:extLst>
              <a:ext uri="{FF2B5EF4-FFF2-40B4-BE49-F238E27FC236}">
                <a16:creationId xmlns:a16="http://schemas.microsoft.com/office/drawing/2014/main" id="{0A309D09-2937-4053-9CD6-3131EABB071E}"/>
              </a:ext>
            </a:extLst>
          </p:cNvPr>
          <p:cNvSpPr>
            <a:spLocks noGrp="1"/>
          </p:cNvSpPr>
          <p:nvPr>
            <p:ph type="body" sz="quarter" idx="11"/>
          </p:nvPr>
        </p:nvSpPr>
        <p:spPr>
          <a:xfrm>
            <a:off x="8029796" y="627016"/>
            <a:ext cx="3522125" cy="5590903"/>
          </a:xfrm>
        </p:spPr>
        <p:txBody>
          <a:bodyPr/>
          <a:lstStyle/>
          <a:p>
            <a:r>
              <a:rPr lang="en-US" sz="3600" dirty="0"/>
              <a:t>Dr. Natalie L. Shaheen</a:t>
            </a:r>
          </a:p>
          <a:p>
            <a:r>
              <a:rPr lang="en-US" dirty="0" err="1"/>
              <a:t>nlshaheen.com</a:t>
            </a:r>
            <a:r>
              <a:rPr lang="en-US" dirty="0"/>
              <a:t>/OSU</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4ABF545D-FB0E-6B6B-F020-08F24F5C1003}"/>
              </a:ext>
            </a:extLst>
          </p:cNvPr>
          <p:cNvSpPr>
            <a:spLocks noGrp="1"/>
          </p:cNvSpPr>
          <p:nvPr>
            <p:ph type="title"/>
          </p:nvPr>
        </p:nvSpPr>
        <p:spPr/>
        <p:txBody>
          <a:bodyPr/>
          <a:lstStyle/>
          <a:p>
            <a:r>
              <a:rPr lang="en-US" dirty="0"/>
              <a:t>Access Invocation</a:t>
            </a:r>
          </a:p>
        </p:txBody>
      </p:sp>
      <p:sp>
        <p:nvSpPr>
          <p:cNvPr id="22" name="Content Placeholder 21">
            <a:extLst>
              <a:ext uri="{FF2B5EF4-FFF2-40B4-BE49-F238E27FC236}">
                <a16:creationId xmlns:a16="http://schemas.microsoft.com/office/drawing/2014/main" id="{CFD6BE80-4C70-9458-C337-A45C55107801}"/>
              </a:ext>
            </a:extLst>
          </p:cNvPr>
          <p:cNvSpPr>
            <a:spLocks noGrp="1"/>
          </p:cNvSpPr>
          <p:nvPr>
            <p:ph type="body" sz="quarter" idx="18"/>
          </p:nvPr>
        </p:nvSpPr>
        <p:spPr>
          <a:xfrm>
            <a:off x="761998" y="2911475"/>
            <a:ext cx="4734793" cy="3311525"/>
          </a:xfrm>
        </p:spPr>
        <p:txBody>
          <a:bodyPr>
            <a:normAutofit fontScale="92500"/>
          </a:bodyPr>
          <a:lstStyle/>
          <a:p>
            <a:r>
              <a:rPr lang="en-US" sz="3500" dirty="0"/>
              <a:t>1. ASL &amp; CART</a:t>
            </a:r>
          </a:p>
          <a:p>
            <a:r>
              <a:rPr lang="en-US" sz="3500" dirty="0"/>
              <a:t>2. Slides: </a:t>
            </a:r>
            <a:r>
              <a:rPr lang="en-US" sz="4000" dirty="0" err="1"/>
              <a:t>nlshaheen.com</a:t>
            </a:r>
            <a:r>
              <a:rPr lang="en-US" sz="4000" dirty="0"/>
              <a:t>/OSU</a:t>
            </a:r>
            <a:endParaRPr lang="en-US" sz="3500" dirty="0"/>
          </a:p>
          <a:p>
            <a:r>
              <a:rPr lang="en-US" sz="3500" dirty="0"/>
              <a:t>3. Care for your body</a:t>
            </a:r>
          </a:p>
          <a:p>
            <a:r>
              <a:rPr lang="en-US" sz="3500" dirty="0"/>
              <a:t>4. Make some noise!</a:t>
            </a:r>
          </a:p>
        </p:txBody>
      </p:sp>
      <p:pic>
        <p:nvPicPr>
          <p:cNvPr id="26" name="Picture Placeholder 25">
            <a:extLst>
              <a:ext uri="{FF2B5EF4-FFF2-40B4-BE49-F238E27FC236}">
                <a16:creationId xmlns:a16="http://schemas.microsoft.com/office/drawing/2014/main" id="{2F6A1688-5C7D-FB39-33D4-289A0EA2B324}"/>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2"/>
          <a:srcRect l="-1906" r="-866"/>
          <a:stretch/>
        </p:blipFill>
        <p:spPr>
          <a:xfrm>
            <a:off x="6508753" y="800646"/>
            <a:ext cx="5171770" cy="5256708"/>
          </a:xfrm>
        </p:spPr>
      </p:pic>
    </p:spTree>
    <p:extLst>
      <p:ext uri="{BB962C8B-B14F-4D97-AF65-F5344CB8AC3E}">
        <p14:creationId xmlns:p14="http://schemas.microsoft.com/office/powerpoint/2010/main" val="4241505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B6389-2374-4677-B8BB-59410CCC32FD}"/>
              </a:ext>
            </a:extLst>
          </p:cNvPr>
          <p:cNvSpPr>
            <a:spLocks noGrp="1"/>
          </p:cNvSpPr>
          <p:nvPr>
            <p:ph type="title"/>
          </p:nvPr>
        </p:nvSpPr>
        <p:spPr>
          <a:xfrm>
            <a:off x="960120" y="317814"/>
            <a:ext cx="10268712" cy="1700784"/>
          </a:xfrm>
        </p:spPr>
        <p:txBody>
          <a:bodyPr>
            <a:normAutofit fontScale="90000"/>
          </a:bodyPr>
          <a:lstStyle/>
          <a:p>
            <a:r>
              <a:rPr lang="en-US" dirty="0"/>
              <a:t>Sightedness Remains Compulsory</a:t>
            </a:r>
          </a:p>
        </p:txBody>
      </p:sp>
      <p:graphicFrame>
        <p:nvGraphicFramePr>
          <p:cNvPr id="7" name="Content Placeholder 3" descr="Timeline. 2000: Advanced Chem; You are BAD at science. 2010: Blind Scientists; the chem class was inaccessible. 2020: Blind Teen; pushed out of mechanical engineering.">
            <a:extLst>
              <a:ext uri="{FF2B5EF4-FFF2-40B4-BE49-F238E27FC236}">
                <a16:creationId xmlns:a16="http://schemas.microsoft.com/office/drawing/2014/main" id="{019F7C97-485E-462B-8322-E8086263ABBC}"/>
              </a:ext>
            </a:extLst>
          </p:cNvPr>
          <p:cNvGraphicFramePr>
            <a:graphicFrameLocks noGrp="1"/>
          </p:cNvGraphicFramePr>
          <p:nvPr>
            <p:ph idx="1"/>
            <p:extLst>
              <p:ext uri="{D42A27DB-BD31-4B8C-83A1-F6EECF244321}">
                <p14:modId xmlns:p14="http://schemas.microsoft.com/office/powerpoint/2010/main" val="1170350306"/>
              </p:ext>
            </p:extLst>
          </p:nvPr>
        </p:nvGraphicFramePr>
        <p:xfrm>
          <a:off x="532435" y="2587624"/>
          <a:ext cx="11157995" cy="3952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7936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BD917D8-DCC9-82F0-4103-7BC3E3898DB4}"/>
              </a:ext>
            </a:extLst>
          </p:cNvPr>
          <p:cNvSpPr>
            <a:spLocks noGrp="1"/>
          </p:cNvSpPr>
          <p:nvPr>
            <p:ph type="title"/>
          </p:nvPr>
        </p:nvSpPr>
        <p:spPr>
          <a:xfrm>
            <a:off x="277792" y="1140730"/>
            <a:ext cx="4120587" cy="3725183"/>
          </a:xfrm>
        </p:spPr>
        <p:txBody>
          <a:bodyPr/>
          <a:lstStyle/>
          <a:p>
            <a:pPr algn="r"/>
            <a:r>
              <a:rPr lang="en-US" sz="7000" dirty="0">
                <a:solidFill>
                  <a:schemeClr val="tx1"/>
                </a:solidFill>
              </a:rPr>
              <a:t>Conspire with Us</a:t>
            </a:r>
          </a:p>
        </p:txBody>
      </p:sp>
      <p:sp>
        <p:nvSpPr>
          <p:cNvPr id="12" name="Content Placeholder 11">
            <a:extLst>
              <a:ext uri="{FF2B5EF4-FFF2-40B4-BE49-F238E27FC236}">
                <a16:creationId xmlns:a16="http://schemas.microsoft.com/office/drawing/2014/main" id="{511103B9-9223-28BD-D217-47C37412B469}"/>
              </a:ext>
            </a:extLst>
          </p:cNvPr>
          <p:cNvSpPr>
            <a:spLocks noGrp="1"/>
          </p:cNvSpPr>
          <p:nvPr>
            <p:ph idx="1"/>
          </p:nvPr>
        </p:nvSpPr>
        <p:spPr>
          <a:xfrm>
            <a:off x="5077978" y="1219192"/>
            <a:ext cx="6096000" cy="3568260"/>
          </a:xfrm>
        </p:spPr>
        <p:txBody>
          <a:bodyPr>
            <a:noAutofit/>
          </a:bodyPr>
          <a:lstStyle/>
          <a:p>
            <a:r>
              <a:rPr lang="en-US" sz="5500" dirty="0"/>
              <a:t>Disrupt the Compulsory Sightedness of STEM</a:t>
            </a:r>
          </a:p>
        </p:txBody>
      </p:sp>
    </p:spTree>
    <p:extLst>
      <p:ext uri="{BB962C8B-B14F-4D97-AF65-F5344CB8AC3E}">
        <p14:creationId xmlns:p14="http://schemas.microsoft.com/office/powerpoint/2010/main" val="1965286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F054D0D4-5D5D-4E3B-79B6-33C4529173EF}"/>
              </a:ext>
            </a:extLst>
          </p:cNvPr>
          <p:cNvSpPr>
            <a:spLocks noGrp="1"/>
          </p:cNvSpPr>
          <p:nvPr>
            <p:ph type="title"/>
          </p:nvPr>
        </p:nvSpPr>
        <p:spPr/>
        <p:txBody>
          <a:bodyPr/>
          <a:lstStyle/>
          <a:p>
            <a:r>
              <a:rPr lang="en-US" dirty="0"/>
              <a:t>4 Questions</a:t>
            </a:r>
          </a:p>
        </p:txBody>
      </p:sp>
      <p:sp>
        <p:nvSpPr>
          <p:cNvPr id="20" name="Content Placeholder 19">
            <a:extLst>
              <a:ext uri="{FF2B5EF4-FFF2-40B4-BE49-F238E27FC236}">
                <a16:creationId xmlns:a16="http://schemas.microsoft.com/office/drawing/2014/main" id="{5944BDE0-76A9-0E1C-5713-97785AF52203}"/>
              </a:ext>
            </a:extLst>
          </p:cNvPr>
          <p:cNvSpPr>
            <a:spLocks noGrp="1"/>
          </p:cNvSpPr>
          <p:nvPr>
            <p:ph idx="1"/>
          </p:nvPr>
        </p:nvSpPr>
        <p:spPr>
          <a:xfrm>
            <a:off x="699979" y="2536799"/>
            <a:ext cx="10788994" cy="3882495"/>
          </a:xfrm>
        </p:spPr>
        <p:txBody>
          <a:bodyPr>
            <a:noAutofit/>
          </a:bodyPr>
          <a:lstStyle/>
          <a:p>
            <a:pPr marL="514350" indent="-514350">
              <a:spcBef>
                <a:spcPts val="0"/>
              </a:spcBef>
              <a:spcAft>
                <a:spcPts val="600"/>
              </a:spcAft>
              <a:buAutoNum type="arabicPeriod"/>
            </a:pPr>
            <a:r>
              <a:rPr lang="en-US" sz="3000" dirty="0"/>
              <a:t>What is blindness?</a:t>
            </a:r>
          </a:p>
          <a:p>
            <a:pPr marL="514350" indent="-514350">
              <a:spcBef>
                <a:spcPts val="0"/>
              </a:spcBef>
              <a:spcAft>
                <a:spcPts val="600"/>
              </a:spcAft>
              <a:buAutoNum type="arabicPeriod"/>
            </a:pPr>
            <a:r>
              <a:rPr lang="en-US" sz="3000" dirty="0"/>
              <a:t>How is sightedness compulsory in STEM?</a:t>
            </a:r>
          </a:p>
          <a:p>
            <a:pPr marL="514350" indent="-514350">
              <a:spcBef>
                <a:spcPts val="0"/>
              </a:spcBef>
              <a:spcAft>
                <a:spcPts val="600"/>
              </a:spcAft>
              <a:buAutoNum type="arabicPeriod"/>
            </a:pPr>
            <a:r>
              <a:rPr lang="en-US" sz="3000" dirty="0"/>
              <a:t>How can STEM outreach and communication disrupt the compulsory sightedness?</a:t>
            </a:r>
          </a:p>
          <a:p>
            <a:pPr marL="514350" indent="-514350">
              <a:spcBef>
                <a:spcPts val="0"/>
              </a:spcBef>
              <a:spcAft>
                <a:spcPts val="600"/>
              </a:spcAft>
              <a:buAutoNum type="arabicPeriod"/>
            </a:pPr>
            <a:r>
              <a:rPr lang="en-US" sz="3000" dirty="0"/>
              <a:t>How can you conspire with the blind community to change the unjust status quo in STEM?</a:t>
            </a:r>
          </a:p>
        </p:txBody>
      </p:sp>
    </p:spTree>
    <p:extLst>
      <p:ext uri="{BB962C8B-B14F-4D97-AF65-F5344CB8AC3E}">
        <p14:creationId xmlns:p14="http://schemas.microsoft.com/office/powerpoint/2010/main" val="2551263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59794D0-23B5-6E06-AE88-6E856DD871A0}"/>
              </a:ext>
            </a:extLst>
          </p:cNvPr>
          <p:cNvSpPr>
            <a:spLocks noGrp="1"/>
          </p:cNvSpPr>
          <p:nvPr>
            <p:ph type="title"/>
          </p:nvPr>
        </p:nvSpPr>
        <p:spPr/>
        <p:txBody>
          <a:bodyPr/>
          <a:lstStyle/>
          <a:p>
            <a:r>
              <a:rPr lang="en-US" dirty="0"/>
              <a:t>What is blindness?</a:t>
            </a:r>
          </a:p>
        </p:txBody>
      </p:sp>
    </p:spTree>
    <p:extLst>
      <p:ext uri="{BB962C8B-B14F-4D97-AF65-F5344CB8AC3E}">
        <p14:creationId xmlns:p14="http://schemas.microsoft.com/office/powerpoint/2010/main" val="560646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E820685-AAF7-4BA6-7DCE-1344FF6C956E}"/>
              </a:ext>
            </a:extLst>
          </p:cNvPr>
          <p:cNvSpPr>
            <a:spLocks noGrp="1"/>
          </p:cNvSpPr>
          <p:nvPr>
            <p:ph type="title"/>
          </p:nvPr>
        </p:nvSpPr>
        <p:spPr>
          <a:xfrm>
            <a:off x="523115" y="2056847"/>
            <a:ext cx="4500737" cy="2095501"/>
          </a:xfrm>
        </p:spPr>
        <p:txBody>
          <a:bodyPr anchor="b"/>
          <a:lstStyle/>
          <a:p>
            <a:r>
              <a:rPr lang="en-US" sz="6000" dirty="0"/>
              <a:t>Reflect</a:t>
            </a:r>
          </a:p>
        </p:txBody>
      </p:sp>
      <p:sp>
        <p:nvSpPr>
          <p:cNvPr id="8" name="Content Placeholder 7">
            <a:extLst>
              <a:ext uri="{FF2B5EF4-FFF2-40B4-BE49-F238E27FC236}">
                <a16:creationId xmlns:a16="http://schemas.microsoft.com/office/drawing/2014/main" id="{EAB3CFD2-5CEF-4885-E094-875F2A46EC43}"/>
              </a:ext>
            </a:extLst>
          </p:cNvPr>
          <p:cNvSpPr>
            <a:spLocks noGrp="1"/>
          </p:cNvSpPr>
          <p:nvPr>
            <p:ph idx="1"/>
          </p:nvPr>
        </p:nvSpPr>
        <p:spPr>
          <a:xfrm>
            <a:off x="523115" y="4445001"/>
            <a:ext cx="7577275" cy="1857376"/>
          </a:xfrm>
        </p:spPr>
        <p:txBody>
          <a:bodyPr anchor="t">
            <a:normAutofit/>
          </a:bodyPr>
          <a:lstStyle/>
          <a:p>
            <a:r>
              <a:rPr lang="en-US" sz="3000" dirty="0"/>
              <a:t>What is blindness?</a:t>
            </a:r>
          </a:p>
          <a:p>
            <a:r>
              <a:rPr lang="en-US" sz="3000" dirty="0">
                <a:effectLst/>
                <a:ea typeface="Calibri" panose="020F0502020204030204" pitchFamily="34" charset="0"/>
              </a:rPr>
              <a:t>When does someone cross the line from sighted to blind? </a:t>
            </a:r>
            <a:endParaRPr lang="en-US" sz="3000" dirty="0"/>
          </a:p>
        </p:txBody>
      </p:sp>
      <p:pic>
        <p:nvPicPr>
          <p:cNvPr id="25" name="Picture Placeholder 24">
            <a:extLst>
              <a:ext uri="{FF2B5EF4-FFF2-40B4-BE49-F238E27FC236}">
                <a16:creationId xmlns:a16="http://schemas.microsoft.com/office/drawing/2014/main" id="{E4B02C45-3A36-2B9A-26B2-0A7E3890AB31}"/>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srcRect l="-1217" r="-2246"/>
          <a:stretch/>
        </p:blipFill>
        <p:spPr>
          <a:xfrm>
            <a:off x="6472052" y="620634"/>
            <a:ext cx="5335590" cy="5616732"/>
          </a:xfrm>
        </p:spPr>
      </p:pic>
    </p:spTree>
    <p:extLst>
      <p:ext uri="{BB962C8B-B14F-4D97-AF65-F5344CB8AC3E}">
        <p14:creationId xmlns:p14="http://schemas.microsoft.com/office/powerpoint/2010/main" val="848154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CFF47E5-8970-9065-DD50-DB2DC03DF01F}"/>
              </a:ext>
            </a:extLst>
          </p:cNvPr>
          <p:cNvSpPr>
            <a:spLocks noGrp="1"/>
          </p:cNvSpPr>
          <p:nvPr>
            <p:ph type="title"/>
          </p:nvPr>
        </p:nvSpPr>
        <p:spPr/>
        <p:txBody>
          <a:bodyPr/>
          <a:lstStyle/>
          <a:p>
            <a:r>
              <a:rPr lang="en-US" dirty="0"/>
              <a:t>3 Definitions</a:t>
            </a:r>
          </a:p>
        </p:txBody>
      </p:sp>
      <p:sp>
        <p:nvSpPr>
          <p:cNvPr id="10" name="Content Placeholder 9">
            <a:extLst>
              <a:ext uri="{FF2B5EF4-FFF2-40B4-BE49-F238E27FC236}">
                <a16:creationId xmlns:a16="http://schemas.microsoft.com/office/drawing/2014/main" id="{68743964-B082-C434-CEA2-04771ADC1AFF}"/>
              </a:ext>
            </a:extLst>
          </p:cNvPr>
          <p:cNvSpPr>
            <a:spLocks noGrp="1"/>
          </p:cNvSpPr>
          <p:nvPr>
            <p:ph sz="half" idx="2"/>
          </p:nvPr>
        </p:nvSpPr>
        <p:spPr>
          <a:xfrm>
            <a:off x="0" y="2256183"/>
            <a:ext cx="4580746" cy="4601817"/>
          </a:xfrm>
        </p:spPr>
        <p:txBody>
          <a:bodyPr anchor="ctr">
            <a:noAutofit/>
          </a:bodyPr>
          <a:lstStyle/>
          <a:p>
            <a:pPr marL="228600" indent="0">
              <a:buNone/>
            </a:pPr>
            <a:r>
              <a:rPr lang="en-US" sz="2400" dirty="0">
                <a:effectLst/>
                <a:ea typeface="Calibri" panose="020F0502020204030204" pitchFamily="34" charset="0"/>
                <a:cs typeface="Times New Roman" panose="02020603050405020304" pitchFamily="18" charset="0"/>
              </a:rPr>
              <a:t>One is blind to the extent that he must devise alternative techniques to do efficiently those things which he would do visually if he had normal vision. </a:t>
            </a:r>
          </a:p>
          <a:p>
            <a:pPr marL="228600" indent="0">
              <a:buNone/>
            </a:pPr>
            <a:r>
              <a:rPr lang="en-US" sz="2400" dirty="0">
                <a:effectLst/>
                <a:ea typeface="Calibri" panose="020F0502020204030204" pitchFamily="34" charset="0"/>
                <a:cs typeface="Times New Roman" panose="02020603050405020304" pitchFamily="18" charset="0"/>
              </a:rPr>
              <a:t>(Jernigan, 1962, n.p.)</a:t>
            </a:r>
          </a:p>
        </p:txBody>
      </p:sp>
      <p:sp>
        <p:nvSpPr>
          <p:cNvPr id="12" name="Content Placeholder 11">
            <a:extLst>
              <a:ext uri="{FF2B5EF4-FFF2-40B4-BE49-F238E27FC236}">
                <a16:creationId xmlns:a16="http://schemas.microsoft.com/office/drawing/2014/main" id="{A6AF02D8-3116-BD7F-AC5B-59FCB63D58CF}"/>
              </a:ext>
            </a:extLst>
          </p:cNvPr>
          <p:cNvSpPr>
            <a:spLocks noGrp="1"/>
          </p:cNvSpPr>
          <p:nvPr>
            <p:ph sz="quarter" idx="4"/>
          </p:nvPr>
        </p:nvSpPr>
        <p:spPr>
          <a:xfrm>
            <a:off x="5164172" y="2256183"/>
            <a:ext cx="1863653" cy="4601817"/>
          </a:xfrm>
          <a:noFill/>
          <a:ln>
            <a:noFill/>
          </a:ln>
        </p:spPr>
        <p:style>
          <a:lnRef idx="2">
            <a:schemeClr val="dk1"/>
          </a:lnRef>
          <a:fillRef idx="1">
            <a:schemeClr val="lt1"/>
          </a:fillRef>
          <a:effectRef idx="0">
            <a:schemeClr val="dk1"/>
          </a:effectRef>
          <a:fontRef idx="minor">
            <a:schemeClr val="dk1"/>
          </a:fontRef>
        </p:style>
        <p:txBody>
          <a:bodyPr anchor="ctr">
            <a:normAutofit/>
          </a:bodyPr>
          <a:lstStyle/>
          <a:p>
            <a:pPr marL="0" indent="0">
              <a:spcBef>
                <a:spcPts val="0"/>
              </a:spcBef>
              <a:spcAft>
                <a:spcPts val="0"/>
              </a:spcAft>
              <a:buNone/>
            </a:pPr>
            <a:r>
              <a:rPr lang="en-US" sz="2400" dirty="0"/>
              <a:t>Nonvisual </a:t>
            </a:r>
          </a:p>
          <a:p>
            <a:pPr marL="0" indent="0">
              <a:spcBef>
                <a:spcPts val="0"/>
              </a:spcBef>
              <a:spcAft>
                <a:spcPts val="0"/>
              </a:spcAft>
              <a:buNone/>
            </a:pPr>
            <a:r>
              <a:rPr lang="en-US" sz="2400" dirty="0"/>
              <a:t>ways of </a:t>
            </a:r>
          </a:p>
          <a:p>
            <a:pPr marL="0" indent="0">
              <a:spcBef>
                <a:spcPts val="0"/>
              </a:spcBef>
              <a:spcAft>
                <a:spcPts val="0"/>
              </a:spcAft>
              <a:buNone/>
            </a:pPr>
            <a:r>
              <a:rPr lang="en-US" sz="2400" dirty="0"/>
              <a:t>knowing </a:t>
            </a:r>
          </a:p>
          <a:p>
            <a:pPr marL="0" indent="0">
              <a:spcBef>
                <a:spcPts val="0"/>
              </a:spcBef>
              <a:spcAft>
                <a:spcPts val="0"/>
              </a:spcAft>
              <a:buNone/>
            </a:pPr>
            <a:r>
              <a:rPr lang="en-US" sz="2400" dirty="0"/>
              <a:t>and being </a:t>
            </a:r>
          </a:p>
          <a:p>
            <a:pPr marL="0" indent="0">
              <a:buNone/>
            </a:pPr>
            <a:r>
              <a:rPr lang="en-US" sz="2400" dirty="0"/>
              <a:t>(Shaheen)</a:t>
            </a:r>
          </a:p>
        </p:txBody>
      </p:sp>
      <p:sp>
        <p:nvSpPr>
          <p:cNvPr id="14" name="Content Placeholder 13">
            <a:extLst>
              <a:ext uri="{FF2B5EF4-FFF2-40B4-BE49-F238E27FC236}">
                <a16:creationId xmlns:a16="http://schemas.microsoft.com/office/drawing/2014/main" id="{DDA6BE8C-A84F-CB6D-A305-315289F53AD7}"/>
              </a:ext>
            </a:extLst>
          </p:cNvPr>
          <p:cNvSpPr>
            <a:spLocks noGrp="1"/>
          </p:cNvSpPr>
          <p:nvPr>
            <p:ph sz="quarter" idx="14"/>
          </p:nvPr>
        </p:nvSpPr>
        <p:spPr>
          <a:xfrm>
            <a:off x="7611251" y="2256183"/>
            <a:ext cx="4580749" cy="4601817"/>
          </a:xfrm>
          <a:solidFill>
            <a:schemeClr val="tx1"/>
          </a:solidFill>
        </p:spPr>
        <p:txBody>
          <a:bodyPr anchor="ctr">
            <a:normAutofit/>
          </a:bodyPr>
          <a:lstStyle/>
          <a:p>
            <a:pPr marL="228600" lvl="2" indent="0">
              <a:buNone/>
            </a:pPr>
            <a:r>
              <a:rPr lang="en-US" sz="2400" dirty="0">
                <a:solidFill>
                  <a:schemeClr val="bg1"/>
                </a:solidFill>
              </a:rPr>
              <a:t>Visual acuity of 20/200 or less with correction </a:t>
            </a:r>
          </a:p>
          <a:p>
            <a:pPr marL="228600" lvl="2" indent="0">
              <a:buNone/>
            </a:pPr>
            <a:r>
              <a:rPr lang="en-US" sz="2400" dirty="0">
                <a:solidFill>
                  <a:schemeClr val="bg1"/>
                </a:solidFill>
              </a:rPr>
              <a:t>OR </a:t>
            </a:r>
          </a:p>
          <a:p>
            <a:pPr marL="228600" lvl="2" indent="0">
              <a:buNone/>
            </a:pPr>
            <a:r>
              <a:rPr lang="en-US" sz="2400" dirty="0">
                <a:solidFill>
                  <a:schemeClr val="bg1"/>
                </a:solidFill>
              </a:rPr>
              <a:t>Visual field less than 20 degrees in best eye</a:t>
            </a:r>
          </a:p>
          <a:p>
            <a:pPr marL="228600" lvl="2" indent="0">
              <a:buNone/>
            </a:pPr>
            <a:r>
              <a:rPr lang="en-US" sz="2400" dirty="0">
                <a:solidFill>
                  <a:schemeClr val="bg1"/>
                </a:solidFill>
              </a:rPr>
              <a:t>(see 20 CFR § 404.1581)</a:t>
            </a:r>
          </a:p>
          <a:p>
            <a:pPr marL="0" indent="0">
              <a:buNone/>
            </a:pPr>
            <a:endParaRPr lang="en-US" sz="2400" dirty="0">
              <a:solidFill>
                <a:schemeClr val="bg1"/>
              </a:solidFill>
            </a:endParaRPr>
          </a:p>
        </p:txBody>
      </p:sp>
    </p:spTree>
    <p:extLst>
      <p:ext uri="{BB962C8B-B14F-4D97-AF65-F5344CB8AC3E}">
        <p14:creationId xmlns:p14="http://schemas.microsoft.com/office/powerpoint/2010/main" val="595839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40513D5-4B45-8F99-12C8-8F498405D199}"/>
              </a:ext>
            </a:extLst>
          </p:cNvPr>
          <p:cNvSpPr>
            <a:spLocks noGrp="1"/>
          </p:cNvSpPr>
          <p:nvPr>
            <p:ph type="title"/>
          </p:nvPr>
        </p:nvSpPr>
        <p:spPr/>
        <p:txBody>
          <a:bodyPr/>
          <a:lstStyle/>
          <a:p>
            <a:r>
              <a:rPr lang="en-US" sz="7200" dirty="0"/>
              <a:t>How is sightedness compulsory in STEM?</a:t>
            </a:r>
            <a:endParaRPr lang="en-US" dirty="0"/>
          </a:p>
        </p:txBody>
      </p:sp>
    </p:spTree>
    <p:extLst>
      <p:ext uri="{BB962C8B-B14F-4D97-AF65-F5344CB8AC3E}">
        <p14:creationId xmlns:p14="http://schemas.microsoft.com/office/powerpoint/2010/main" val="3578975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6D3E32-2354-8D54-2D60-EB3FF654D953}"/>
              </a:ext>
            </a:extLst>
          </p:cNvPr>
          <p:cNvSpPr>
            <a:spLocks noGrp="1"/>
          </p:cNvSpPr>
          <p:nvPr>
            <p:ph type="title"/>
          </p:nvPr>
        </p:nvSpPr>
        <p:spPr>
          <a:xfrm>
            <a:off x="5296394" y="1566408"/>
            <a:ext cx="6096000" cy="3725183"/>
          </a:xfrm>
        </p:spPr>
        <p:txBody>
          <a:bodyPr/>
          <a:lstStyle/>
          <a:p>
            <a:r>
              <a:rPr lang="en-US" dirty="0"/>
              <a:t>Sightedness is assumed</a:t>
            </a:r>
          </a:p>
        </p:txBody>
      </p:sp>
      <p:pic>
        <p:nvPicPr>
          <p:cNvPr id="12" name="Picture Placeholder 11">
            <a:extLst>
              <a:ext uri="{FF2B5EF4-FFF2-40B4-BE49-F238E27FC236}">
                <a16:creationId xmlns:a16="http://schemas.microsoft.com/office/drawing/2014/main" id="{2CE93DB8-75BB-66C8-4DBE-2B149FB64938}"/>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2"/>
          <a:srcRect l="2829" r="368"/>
          <a:stretch/>
        </p:blipFill>
        <p:spPr>
          <a:xfrm>
            <a:off x="83127" y="1177760"/>
            <a:ext cx="4524499" cy="4502480"/>
          </a:xfrm>
        </p:spPr>
      </p:pic>
    </p:spTree>
    <p:extLst>
      <p:ext uri="{BB962C8B-B14F-4D97-AF65-F5344CB8AC3E}">
        <p14:creationId xmlns:p14="http://schemas.microsoft.com/office/powerpoint/2010/main" val="3190768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C797C-2955-E5E7-B353-D8FCBECA364A}"/>
              </a:ext>
            </a:extLst>
          </p:cNvPr>
          <p:cNvSpPr>
            <a:spLocks noGrp="1"/>
          </p:cNvSpPr>
          <p:nvPr>
            <p:ph type="title"/>
          </p:nvPr>
        </p:nvSpPr>
        <p:spPr/>
        <p:txBody>
          <a:bodyPr/>
          <a:lstStyle/>
          <a:p>
            <a:r>
              <a:rPr lang="en-US" dirty="0"/>
              <a:t>Compulsory Abledness</a:t>
            </a:r>
          </a:p>
        </p:txBody>
      </p:sp>
      <p:sp>
        <p:nvSpPr>
          <p:cNvPr id="8" name="Content Placeholder 7">
            <a:extLst>
              <a:ext uri="{FF2B5EF4-FFF2-40B4-BE49-F238E27FC236}">
                <a16:creationId xmlns:a16="http://schemas.microsoft.com/office/drawing/2014/main" id="{CE6BAB12-3389-5B39-5876-BC1BB5318DE2}"/>
              </a:ext>
            </a:extLst>
          </p:cNvPr>
          <p:cNvSpPr>
            <a:spLocks noGrp="1"/>
          </p:cNvSpPr>
          <p:nvPr>
            <p:ph sz="half" idx="2"/>
          </p:nvPr>
        </p:nvSpPr>
        <p:spPr>
          <a:xfrm>
            <a:off x="960120" y="2246243"/>
            <a:ext cx="4818888" cy="4611757"/>
          </a:xfrm>
        </p:spPr>
        <p:txBody>
          <a:bodyPr anchor="ctr">
            <a:normAutofit/>
          </a:bodyPr>
          <a:lstStyle/>
          <a:p>
            <a:pPr marL="0" indent="0">
              <a:spcBef>
                <a:spcPts val="0"/>
              </a:spcBef>
              <a:spcAft>
                <a:spcPts val="1000"/>
              </a:spcAft>
              <a:buNone/>
            </a:pPr>
            <a:r>
              <a:rPr lang="en-US" sz="2800" b="1" dirty="0"/>
              <a:t>CRIP THEORY</a:t>
            </a:r>
          </a:p>
          <a:p>
            <a:pPr>
              <a:spcBef>
                <a:spcPts val="0"/>
              </a:spcBef>
              <a:spcAft>
                <a:spcPts val="400"/>
              </a:spcAft>
            </a:pPr>
            <a:r>
              <a:rPr lang="en-US" sz="2800" dirty="0"/>
              <a:t>Nonidentity</a:t>
            </a:r>
          </a:p>
          <a:p>
            <a:pPr>
              <a:spcBef>
                <a:spcPts val="0"/>
              </a:spcBef>
              <a:spcAft>
                <a:spcPts val="400"/>
              </a:spcAft>
            </a:pPr>
            <a:r>
              <a:rPr lang="en-US" sz="2800" dirty="0"/>
              <a:t>Natural order of things</a:t>
            </a:r>
          </a:p>
          <a:p>
            <a:pPr>
              <a:spcBef>
                <a:spcPts val="0"/>
              </a:spcBef>
              <a:spcAft>
                <a:spcPts val="400"/>
              </a:spcAft>
            </a:pPr>
            <a:r>
              <a:rPr lang="en-US" sz="2800" dirty="0"/>
              <a:t>Ultimate aim</a:t>
            </a:r>
          </a:p>
          <a:p>
            <a:pPr marL="0" indent="0">
              <a:spcBef>
                <a:spcPts val="1000"/>
              </a:spcBef>
              <a:spcAft>
                <a:spcPts val="0"/>
              </a:spcAft>
              <a:buNone/>
            </a:pPr>
            <a:r>
              <a:rPr lang="en-US" sz="2800" dirty="0"/>
              <a:t>(McRuer, 2006)</a:t>
            </a:r>
          </a:p>
          <a:p>
            <a:endParaRPr lang="en-US" dirty="0"/>
          </a:p>
        </p:txBody>
      </p:sp>
      <p:sp>
        <p:nvSpPr>
          <p:cNvPr id="10" name="Content Placeholder 9">
            <a:extLst>
              <a:ext uri="{FF2B5EF4-FFF2-40B4-BE49-F238E27FC236}">
                <a16:creationId xmlns:a16="http://schemas.microsoft.com/office/drawing/2014/main" id="{2EADCAB2-9F90-B99C-C004-4C755AC6B5C2}"/>
              </a:ext>
            </a:extLst>
          </p:cNvPr>
          <p:cNvSpPr>
            <a:spLocks noGrp="1"/>
          </p:cNvSpPr>
          <p:nvPr>
            <p:ph sz="quarter" idx="4"/>
          </p:nvPr>
        </p:nvSpPr>
        <p:spPr>
          <a:xfrm>
            <a:off x="6409944" y="2246243"/>
            <a:ext cx="5782056" cy="4611757"/>
          </a:xfrm>
          <a:solidFill>
            <a:schemeClr val="tx1"/>
          </a:solidFill>
        </p:spPr>
        <p:txBody>
          <a:bodyPr anchor="ctr">
            <a:normAutofit/>
          </a:bodyPr>
          <a:lstStyle/>
          <a:p>
            <a:pPr marL="228600" indent="0">
              <a:spcBef>
                <a:spcPts val="0"/>
              </a:spcBef>
              <a:spcAft>
                <a:spcPts val="0"/>
              </a:spcAft>
              <a:buNone/>
            </a:pPr>
            <a:r>
              <a:rPr lang="en-US" sz="4000" dirty="0">
                <a:solidFill>
                  <a:schemeClr val="bg1"/>
                </a:solidFill>
              </a:rPr>
              <a:t>Do you wish you were sighted?</a:t>
            </a:r>
          </a:p>
        </p:txBody>
      </p:sp>
    </p:spTree>
    <p:extLst>
      <p:ext uri="{BB962C8B-B14F-4D97-AF65-F5344CB8AC3E}">
        <p14:creationId xmlns:p14="http://schemas.microsoft.com/office/powerpoint/2010/main" val="3776126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5475FC74-572C-BEF2-CAE7-EDCD6989E9BB}"/>
              </a:ext>
            </a:extLst>
          </p:cNvPr>
          <p:cNvSpPr>
            <a:spLocks noGrp="1"/>
          </p:cNvSpPr>
          <p:nvPr>
            <p:ph type="title"/>
          </p:nvPr>
        </p:nvSpPr>
        <p:spPr/>
        <p:txBody>
          <a:bodyPr>
            <a:normAutofit fontScale="90000"/>
          </a:bodyPr>
          <a:lstStyle/>
          <a:p>
            <a:r>
              <a:rPr lang="en-US" dirty="0"/>
              <a:t>Wouldn’t you rather do STEM the sighted way?</a:t>
            </a:r>
          </a:p>
        </p:txBody>
      </p:sp>
    </p:spTree>
    <p:extLst>
      <p:ext uri="{BB962C8B-B14F-4D97-AF65-F5344CB8AC3E}">
        <p14:creationId xmlns:p14="http://schemas.microsoft.com/office/powerpoint/2010/main" val="869358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6D3E32-2354-8D54-2D60-EB3FF654D953}"/>
              </a:ext>
            </a:extLst>
          </p:cNvPr>
          <p:cNvSpPr>
            <a:spLocks noGrp="1"/>
          </p:cNvSpPr>
          <p:nvPr>
            <p:ph type="title"/>
          </p:nvPr>
        </p:nvSpPr>
        <p:spPr>
          <a:xfrm>
            <a:off x="5296394" y="1566408"/>
            <a:ext cx="6096000" cy="3725183"/>
          </a:xfrm>
        </p:spPr>
        <p:txBody>
          <a:bodyPr/>
          <a:lstStyle/>
          <a:p>
            <a:r>
              <a:rPr lang="en-US" dirty="0"/>
              <a:t>STEM is Visual!</a:t>
            </a:r>
          </a:p>
        </p:txBody>
      </p:sp>
      <p:pic>
        <p:nvPicPr>
          <p:cNvPr id="10" name="Picture Placeholder 9">
            <a:extLst>
              <a:ext uri="{FF2B5EF4-FFF2-40B4-BE49-F238E27FC236}">
                <a16:creationId xmlns:a16="http://schemas.microsoft.com/office/drawing/2014/main" id="{E5B6D455-94F8-78E6-B742-820F2EF90960}"/>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2"/>
          <a:srcRect l="-1404" r="142"/>
          <a:stretch/>
        </p:blipFill>
        <p:spPr>
          <a:xfrm>
            <a:off x="344556" y="1510667"/>
            <a:ext cx="3884780" cy="3836666"/>
          </a:xfrm>
        </p:spPr>
      </p:pic>
    </p:spTree>
    <p:extLst>
      <p:ext uri="{BB962C8B-B14F-4D97-AF65-F5344CB8AC3E}">
        <p14:creationId xmlns:p14="http://schemas.microsoft.com/office/powerpoint/2010/main" val="749986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E820685-AAF7-4BA6-7DCE-1344FF6C956E}"/>
              </a:ext>
            </a:extLst>
          </p:cNvPr>
          <p:cNvSpPr>
            <a:spLocks noGrp="1"/>
          </p:cNvSpPr>
          <p:nvPr>
            <p:ph type="title"/>
          </p:nvPr>
        </p:nvSpPr>
        <p:spPr>
          <a:xfrm>
            <a:off x="523115" y="1868004"/>
            <a:ext cx="4500737" cy="2095501"/>
          </a:xfrm>
        </p:spPr>
        <p:txBody>
          <a:bodyPr anchor="b"/>
          <a:lstStyle/>
          <a:p>
            <a:r>
              <a:rPr lang="en-US" sz="6000" dirty="0"/>
              <a:t>Reflect </a:t>
            </a:r>
            <a:r>
              <a:rPr lang="en-US" sz="6000" dirty="0">
                <a:solidFill>
                  <a:schemeClr val="tx1"/>
                </a:solidFill>
              </a:rPr>
              <a:t>1</a:t>
            </a:r>
          </a:p>
        </p:txBody>
      </p:sp>
      <p:sp>
        <p:nvSpPr>
          <p:cNvPr id="8" name="Content Placeholder 7">
            <a:extLst>
              <a:ext uri="{FF2B5EF4-FFF2-40B4-BE49-F238E27FC236}">
                <a16:creationId xmlns:a16="http://schemas.microsoft.com/office/drawing/2014/main" id="{EAB3CFD2-5CEF-4885-E094-875F2A46EC43}"/>
              </a:ext>
            </a:extLst>
          </p:cNvPr>
          <p:cNvSpPr>
            <a:spLocks noGrp="1"/>
          </p:cNvSpPr>
          <p:nvPr>
            <p:ph idx="1"/>
          </p:nvPr>
        </p:nvSpPr>
        <p:spPr>
          <a:xfrm>
            <a:off x="523115" y="4244009"/>
            <a:ext cx="7577275" cy="2207455"/>
          </a:xfrm>
        </p:spPr>
        <p:txBody>
          <a:bodyPr anchor="t">
            <a:normAutofit/>
          </a:bodyPr>
          <a:lstStyle/>
          <a:p>
            <a:r>
              <a:rPr lang="en-US" sz="3000" dirty="0"/>
              <a:t>Consider the STEM spaces you have experienced, in what ways did those environments communicate that STEM is “visual” or that sightedness is compulsory?</a:t>
            </a:r>
          </a:p>
        </p:txBody>
      </p:sp>
      <p:pic>
        <p:nvPicPr>
          <p:cNvPr id="25" name="Picture Placeholder 24">
            <a:extLst>
              <a:ext uri="{FF2B5EF4-FFF2-40B4-BE49-F238E27FC236}">
                <a16:creationId xmlns:a16="http://schemas.microsoft.com/office/drawing/2014/main" id="{E4B02C45-3A36-2B9A-26B2-0A7E3890AB31}"/>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srcRect l="-1217" r="-2246"/>
          <a:stretch/>
        </p:blipFill>
        <p:spPr>
          <a:xfrm>
            <a:off x="6472052" y="620634"/>
            <a:ext cx="5335590" cy="5616732"/>
          </a:xfrm>
        </p:spPr>
      </p:pic>
    </p:spTree>
    <p:extLst>
      <p:ext uri="{BB962C8B-B14F-4D97-AF65-F5344CB8AC3E}">
        <p14:creationId xmlns:p14="http://schemas.microsoft.com/office/powerpoint/2010/main" val="3948019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E820685-AAF7-4BA6-7DCE-1344FF6C956E}"/>
              </a:ext>
            </a:extLst>
          </p:cNvPr>
          <p:cNvSpPr>
            <a:spLocks noGrp="1"/>
          </p:cNvSpPr>
          <p:nvPr>
            <p:ph type="title"/>
          </p:nvPr>
        </p:nvSpPr>
        <p:spPr>
          <a:xfrm>
            <a:off x="523115" y="1868004"/>
            <a:ext cx="4500737" cy="2095501"/>
          </a:xfrm>
        </p:spPr>
        <p:txBody>
          <a:bodyPr anchor="b"/>
          <a:lstStyle/>
          <a:p>
            <a:r>
              <a:rPr lang="en-US" sz="6000" dirty="0"/>
              <a:t>Share</a:t>
            </a:r>
          </a:p>
        </p:txBody>
      </p:sp>
      <p:sp>
        <p:nvSpPr>
          <p:cNvPr id="8" name="Content Placeholder 7">
            <a:extLst>
              <a:ext uri="{FF2B5EF4-FFF2-40B4-BE49-F238E27FC236}">
                <a16:creationId xmlns:a16="http://schemas.microsoft.com/office/drawing/2014/main" id="{EAB3CFD2-5CEF-4885-E094-875F2A46EC43}"/>
              </a:ext>
            </a:extLst>
          </p:cNvPr>
          <p:cNvSpPr>
            <a:spLocks noGrp="1"/>
          </p:cNvSpPr>
          <p:nvPr>
            <p:ph idx="1"/>
          </p:nvPr>
        </p:nvSpPr>
        <p:spPr>
          <a:xfrm>
            <a:off x="523115" y="4244009"/>
            <a:ext cx="7577275" cy="2207455"/>
          </a:xfrm>
        </p:spPr>
        <p:txBody>
          <a:bodyPr anchor="t">
            <a:normAutofit/>
          </a:bodyPr>
          <a:lstStyle/>
          <a:p>
            <a:r>
              <a:rPr lang="en-US" sz="3000" dirty="0"/>
              <a:t>Consider the STEM spaces you have experienced, in what ways did those environments communicate that STEM is “visual” or that sightedness is compulsory?</a:t>
            </a:r>
          </a:p>
        </p:txBody>
      </p:sp>
      <p:pic>
        <p:nvPicPr>
          <p:cNvPr id="31" name="Picture Placeholder 30">
            <a:extLst>
              <a:ext uri="{FF2B5EF4-FFF2-40B4-BE49-F238E27FC236}">
                <a16:creationId xmlns:a16="http://schemas.microsoft.com/office/drawing/2014/main" id="{173167E0-A8BE-1C3B-577B-84AF556DA1ED}"/>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srcRect l="-2019" r="-3203"/>
          <a:stretch/>
        </p:blipFill>
        <p:spPr>
          <a:xfrm>
            <a:off x="6918755" y="489663"/>
            <a:ext cx="4750130" cy="4513623"/>
          </a:xfrm>
        </p:spPr>
      </p:pic>
    </p:spTree>
    <p:extLst>
      <p:ext uri="{BB962C8B-B14F-4D97-AF65-F5344CB8AC3E}">
        <p14:creationId xmlns:p14="http://schemas.microsoft.com/office/powerpoint/2010/main" val="151832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043DE6F-5271-38FF-8D64-C30B99531508}"/>
              </a:ext>
            </a:extLst>
          </p:cNvPr>
          <p:cNvSpPr>
            <a:spLocks noGrp="1"/>
          </p:cNvSpPr>
          <p:nvPr>
            <p:ph type="title"/>
          </p:nvPr>
        </p:nvSpPr>
        <p:spPr>
          <a:xfrm>
            <a:off x="331046" y="2381248"/>
            <a:ext cx="5075841" cy="2095501"/>
          </a:xfrm>
        </p:spPr>
        <p:txBody>
          <a:bodyPr/>
          <a:lstStyle/>
          <a:p>
            <a:pPr algn="r"/>
            <a:r>
              <a:rPr lang="en-US" sz="6600" dirty="0"/>
              <a:t>Let’s Observe</a:t>
            </a:r>
          </a:p>
        </p:txBody>
      </p:sp>
      <p:pic>
        <p:nvPicPr>
          <p:cNvPr id="15" name="Picture Placeholder 14">
            <a:extLst>
              <a:ext uri="{FF2B5EF4-FFF2-40B4-BE49-F238E27FC236}">
                <a16:creationId xmlns:a16="http://schemas.microsoft.com/office/drawing/2014/main" id="{326D49BE-07CF-0311-6FAE-DC0094D0C0C7}"/>
              </a:ext>
              <a:ext uri="{C183D7F6-B498-43B3-948B-1728B52AA6E4}">
                <adec:decorative xmlns:adec="http://schemas.microsoft.com/office/drawing/2017/decorative" val="1"/>
              </a:ext>
            </a:extLst>
          </p:cNvPr>
          <p:cNvPicPr>
            <a:picLocks noGrp="1" noChangeAspect="1"/>
          </p:cNvPicPr>
          <p:nvPr>
            <p:ph type="pic" sz="quarter" idx="13"/>
          </p:nvPr>
        </p:nvPicPr>
        <p:blipFill>
          <a:blip r:embed="rId2"/>
          <a:srcRect l="5579" r="5579"/>
          <a:stretch>
            <a:fillRect/>
          </a:stretch>
        </p:blipFill>
        <p:spPr>
          <a:xfrm>
            <a:off x="7017384" y="857969"/>
            <a:ext cx="4569093" cy="5142057"/>
          </a:xfrm>
        </p:spPr>
      </p:pic>
      <p:sp>
        <p:nvSpPr>
          <p:cNvPr id="6" name="Footer Placeholder 5">
            <a:extLst>
              <a:ext uri="{FF2B5EF4-FFF2-40B4-BE49-F238E27FC236}">
                <a16:creationId xmlns:a16="http://schemas.microsoft.com/office/drawing/2014/main" id="{5EB72796-2836-9480-7587-22CCBC672295}"/>
              </a:ext>
            </a:extLst>
          </p:cNvPr>
          <p:cNvSpPr>
            <a:spLocks noGrp="1"/>
          </p:cNvSpPr>
          <p:nvPr>
            <p:ph type="ftr" sz="quarter" idx="4294967295"/>
          </p:nvPr>
        </p:nvSpPr>
        <p:spPr>
          <a:xfrm>
            <a:off x="0" y="6356350"/>
            <a:ext cx="3352800" cy="365125"/>
          </a:xfrm>
        </p:spPr>
        <p:txBody>
          <a:bodyPr/>
          <a:lstStyle/>
          <a:p>
            <a:r>
              <a:rPr lang="en-US" dirty="0"/>
              <a:t>Sample Footer Text</a:t>
            </a:r>
          </a:p>
        </p:txBody>
      </p:sp>
    </p:spTree>
    <p:extLst>
      <p:ext uri="{BB962C8B-B14F-4D97-AF65-F5344CB8AC3E}">
        <p14:creationId xmlns:p14="http://schemas.microsoft.com/office/powerpoint/2010/main" val="4018467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E820685-AAF7-4BA6-7DCE-1344FF6C956E}"/>
              </a:ext>
            </a:extLst>
          </p:cNvPr>
          <p:cNvSpPr>
            <a:spLocks noGrp="1"/>
          </p:cNvSpPr>
          <p:nvPr>
            <p:ph type="title"/>
          </p:nvPr>
        </p:nvSpPr>
        <p:spPr>
          <a:xfrm>
            <a:off x="394297" y="1868003"/>
            <a:ext cx="4500737" cy="2095501"/>
          </a:xfrm>
        </p:spPr>
        <p:txBody>
          <a:bodyPr anchor="b"/>
          <a:lstStyle/>
          <a:p>
            <a:r>
              <a:rPr lang="en-US" sz="6000" dirty="0"/>
              <a:t>Reflect </a:t>
            </a:r>
            <a:r>
              <a:rPr lang="en-US" sz="6000" dirty="0">
                <a:solidFill>
                  <a:schemeClr val="tx1"/>
                </a:solidFill>
              </a:rPr>
              <a:t>3</a:t>
            </a:r>
          </a:p>
        </p:txBody>
      </p:sp>
      <p:sp>
        <p:nvSpPr>
          <p:cNvPr id="8" name="Content Placeholder 7">
            <a:extLst>
              <a:ext uri="{FF2B5EF4-FFF2-40B4-BE49-F238E27FC236}">
                <a16:creationId xmlns:a16="http://schemas.microsoft.com/office/drawing/2014/main" id="{EAB3CFD2-5CEF-4885-E094-875F2A46EC43}"/>
              </a:ext>
            </a:extLst>
          </p:cNvPr>
          <p:cNvSpPr>
            <a:spLocks noGrp="1"/>
          </p:cNvSpPr>
          <p:nvPr>
            <p:ph idx="1"/>
          </p:nvPr>
        </p:nvSpPr>
        <p:spPr>
          <a:xfrm>
            <a:off x="394297" y="4244009"/>
            <a:ext cx="7756181" cy="2207455"/>
          </a:xfrm>
        </p:spPr>
        <p:txBody>
          <a:bodyPr anchor="t">
            <a:normAutofit/>
          </a:bodyPr>
          <a:lstStyle/>
          <a:p>
            <a:r>
              <a:rPr lang="en-US" sz="3000" dirty="0"/>
              <a:t>How do the STEM outreach activities you facilitate communicate, explicitly or tacitly, that STEM is “visual” or that sightedness is compulsory? </a:t>
            </a:r>
          </a:p>
        </p:txBody>
      </p:sp>
      <p:pic>
        <p:nvPicPr>
          <p:cNvPr id="25" name="Picture Placeholder 24">
            <a:extLst>
              <a:ext uri="{FF2B5EF4-FFF2-40B4-BE49-F238E27FC236}">
                <a16:creationId xmlns:a16="http://schemas.microsoft.com/office/drawing/2014/main" id="{E4B02C45-3A36-2B9A-26B2-0A7E3890AB31}"/>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srcRect l="-1217" r="-2246"/>
          <a:stretch/>
        </p:blipFill>
        <p:spPr>
          <a:xfrm>
            <a:off x="6531688" y="107387"/>
            <a:ext cx="5335590" cy="5616732"/>
          </a:xfrm>
        </p:spPr>
      </p:pic>
    </p:spTree>
    <p:extLst>
      <p:ext uri="{BB962C8B-B14F-4D97-AF65-F5344CB8AC3E}">
        <p14:creationId xmlns:p14="http://schemas.microsoft.com/office/powerpoint/2010/main" val="2527589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C341BDE1-6C71-E08E-98FB-72C04CAE0BAA}"/>
              </a:ext>
            </a:extLst>
          </p:cNvPr>
          <p:cNvSpPr>
            <a:spLocks noGrp="1"/>
          </p:cNvSpPr>
          <p:nvPr>
            <p:ph type="title"/>
          </p:nvPr>
        </p:nvSpPr>
        <p:spPr/>
        <p:txBody>
          <a:bodyPr/>
          <a:lstStyle/>
          <a:p>
            <a:r>
              <a:rPr lang="en-US" dirty="0"/>
              <a:t>Smart Grid for All (ISU)</a:t>
            </a:r>
          </a:p>
        </p:txBody>
      </p:sp>
      <p:sp>
        <p:nvSpPr>
          <p:cNvPr id="18" name="Content Placeholder 17">
            <a:extLst>
              <a:ext uri="{FF2B5EF4-FFF2-40B4-BE49-F238E27FC236}">
                <a16:creationId xmlns:a16="http://schemas.microsoft.com/office/drawing/2014/main" id="{88EC6AAA-1C82-4F61-0513-AB3A0937F05F}"/>
              </a:ext>
            </a:extLst>
          </p:cNvPr>
          <p:cNvSpPr>
            <a:spLocks noGrp="1"/>
          </p:cNvSpPr>
          <p:nvPr>
            <p:ph idx="1"/>
          </p:nvPr>
        </p:nvSpPr>
        <p:spPr/>
        <p:txBody>
          <a:bodyPr>
            <a:normAutofit/>
          </a:bodyPr>
          <a:lstStyle/>
          <a:p>
            <a:pPr marL="457200" indent="-457200">
              <a:buAutoNum type="arabicPeriod"/>
            </a:pPr>
            <a:r>
              <a:rPr lang="en-US" sz="3000" dirty="0"/>
              <a:t>Buildings only labeled in print</a:t>
            </a:r>
          </a:p>
          <a:p>
            <a:pPr marL="457200" indent="-457200">
              <a:buFont typeface="Arial" panose="020B0604020202020204" pitchFamily="34" charset="0"/>
              <a:buAutoNum type="arabicPeriod"/>
            </a:pPr>
            <a:r>
              <a:rPr lang="en-US" sz="3000" dirty="0"/>
              <a:t>All power indicators were visual (lights)</a:t>
            </a:r>
          </a:p>
          <a:p>
            <a:pPr marL="457200" indent="-457200">
              <a:buFont typeface="Arial" panose="020B0604020202020204" pitchFamily="34" charset="0"/>
              <a:buAutoNum type="arabicPeriod"/>
            </a:pPr>
            <a:r>
              <a:rPr lang="en-US" sz="3000" dirty="0"/>
              <a:t>Handouts only in print and inaccessible digital documents</a:t>
            </a:r>
          </a:p>
          <a:p>
            <a:pPr marL="457200" indent="-457200">
              <a:buFont typeface="Arial" panose="020B0604020202020204" pitchFamily="34" charset="0"/>
              <a:buAutoNum type="arabicPeriod"/>
            </a:pPr>
            <a:r>
              <a:rPr lang="en-US" sz="3000" dirty="0"/>
              <a:t>Skills taught exclusively the visual way</a:t>
            </a:r>
          </a:p>
        </p:txBody>
      </p:sp>
    </p:spTree>
    <p:extLst>
      <p:ext uri="{BB962C8B-B14F-4D97-AF65-F5344CB8AC3E}">
        <p14:creationId xmlns:p14="http://schemas.microsoft.com/office/powerpoint/2010/main" val="932691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FC6D957-CE2E-DD57-F155-0A3189A6C057}"/>
              </a:ext>
            </a:extLst>
          </p:cNvPr>
          <p:cNvSpPr>
            <a:spLocks noGrp="1"/>
          </p:cNvSpPr>
          <p:nvPr>
            <p:ph type="title"/>
          </p:nvPr>
        </p:nvSpPr>
        <p:spPr>
          <a:xfrm>
            <a:off x="771830" y="634999"/>
            <a:ext cx="5171770" cy="5659396"/>
          </a:xfrm>
        </p:spPr>
        <p:txBody>
          <a:bodyPr anchor="ctr"/>
          <a:lstStyle/>
          <a:p>
            <a:r>
              <a:rPr lang="en-US" dirty="0"/>
              <a:t>Expanding what it means to learn &amp; Do STEM</a:t>
            </a:r>
          </a:p>
        </p:txBody>
      </p:sp>
      <p:pic>
        <p:nvPicPr>
          <p:cNvPr id="10" name="Picture Placeholder 9" descr="A collage of four pictures each of which features 1-2 blind teens building a structure out of balsa wood. ">
            <a:extLst>
              <a:ext uri="{FF2B5EF4-FFF2-40B4-BE49-F238E27FC236}">
                <a16:creationId xmlns:a16="http://schemas.microsoft.com/office/drawing/2014/main" id="{344A3AEE-5493-7F7D-1B23-7A6FA3E96521}"/>
              </a:ext>
            </a:extLst>
          </p:cNvPr>
          <p:cNvPicPr>
            <a:picLocks noGrp="1" noChangeAspect="1"/>
          </p:cNvPicPr>
          <p:nvPr>
            <p:ph type="pic" sz="quarter" idx="13"/>
          </p:nvPr>
        </p:nvPicPr>
        <p:blipFill rotWithShape="1">
          <a:blip r:embed="rId2"/>
          <a:srcRect l="-97" r="13751"/>
          <a:stretch/>
        </p:blipFill>
        <p:spPr>
          <a:xfrm>
            <a:off x="6721435" y="635000"/>
            <a:ext cx="4886698" cy="5659397"/>
          </a:xfrm>
        </p:spPr>
      </p:pic>
    </p:spTree>
    <p:extLst>
      <p:ext uri="{BB962C8B-B14F-4D97-AF65-F5344CB8AC3E}">
        <p14:creationId xmlns:p14="http://schemas.microsoft.com/office/powerpoint/2010/main" val="129166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ED4502E-DF78-730D-4FAA-15A7AEEFFC23}"/>
              </a:ext>
            </a:extLst>
          </p:cNvPr>
          <p:cNvSpPr>
            <a:spLocks noGrp="1"/>
          </p:cNvSpPr>
          <p:nvPr>
            <p:ph type="title"/>
          </p:nvPr>
        </p:nvSpPr>
        <p:spPr>
          <a:xfrm>
            <a:off x="961644" y="412594"/>
            <a:ext cx="10268712" cy="3659161"/>
          </a:xfrm>
        </p:spPr>
        <p:txBody>
          <a:bodyPr>
            <a:normAutofit fontScale="90000"/>
          </a:bodyPr>
          <a:lstStyle/>
          <a:p>
            <a:r>
              <a:rPr lang="en-US" sz="7200" dirty="0"/>
              <a:t>How can </a:t>
            </a:r>
            <a:r>
              <a:rPr lang="en-US" sz="7200" dirty="0">
                <a:solidFill>
                  <a:schemeClr val="accent2">
                    <a:lumMod val="20000"/>
                    <a:lumOff val="80000"/>
                  </a:schemeClr>
                </a:solidFill>
              </a:rPr>
              <a:t>STEM OUTREACH &amp; COMMUNICATION </a:t>
            </a:r>
            <a:r>
              <a:rPr lang="en-US" sz="7200" dirty="0"/>
              <a:t>disrupt the compulsory sightedness of STEM?</a:t>
            </a:r>
            <a:endParaRPr lang="en-US" dirty="0"/>
          </a:p>
        </p:txBody>
      </p:sp>
    </p:spTree>
    <p:extLst>
      <p:ext uri="{BB962C8B-B14F-4D97-AF65-F5344CB8AC3E}">
        <p14:creationId xmlns:p14="http://schemas.microsoft.com/office/powerpoint/2010/main" val="121615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AA421-D3EE-4D50-C0C0-AAE05E4901AC}"/>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F8069809-4A85-9FAA-BD24-A34C21421FB7}"/>
              </a:ext>
            </a:extLst>
          </p:cNvPr>
          <p:cNvSpPr txBox="1">
            <a:spLocks noGrp="1" noRot="1" noMove="1" noResize="1" noEditPoints="1" noAdjustHandles="1" noChangeArrowheads="1" noChangeShapeType="1"/>
          </p:cNvSpPr>
          <p:nvPr>
            <p:ph type="title" idx="4294967295"/>
          </p:nvPr>
        </p:nvSpPr>
        <p:spPr>
          <a:xfrm>
            <a:off x="6693660" y="1738803"/>
            <a:ext cx="5171770" cy="20393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6000" kern="1200" cap="all" spc="120" baseline="0">
                <a:solidFill>
                  <a:schemeClr val="bg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all" spc="120" normalizeH="0" baseline="0" noProof="0" dirty="0">
                <a:ln>
                  <a:noFill/>
                </a:ln>
                <a:solidFill>
                  <a:schemeClr val="bg1"/>
                </a:solidFill>
                <a:effectLst/>
                <a:uLnTx/>
                <a:uFillTx/>
                <a:latin typeface="+mj-lt"/>
                <a:ea typeface="+mj-ea"/>
                <a:cs typeface="+mj-cs"/>
              </a:rPr>
              <a:t>NFB STEM Programs</a:t>
            </a:r>
          </a:p>
        </p:txBody>
      </p:sp>
      <p:sp>
        <p:nvSpPr>
          <p:cNvPr id="7" name="Text Placeholder 14">
            <a:extLst>
              <a:ext uri="{FF2B5EF4-FFF2-40B4-BE49-F238E27FC236}">
                <a16:creationId xmlns:a16="http://schemas.microsoft.com/office/drawing/2014/main" id="{EA2B0E05-4516-A6E5-A0CD-4F6E90B0A381}"/>
              </a:ext>
            </a:extLst>
          </p:cNvPr>
          <p:cNvSpPr txBox="1">
            <a:spLocks noGrp="1" noRot="1" noMove="1" noResize="1" noEditPoints="1" noAdjustHandles="1" noChangeArrowheads="1" noChangeShapeType="1"/>
          </p:cNvSpPr>
          <p:nvPr/>
        </p:nvSpPr>
        <p:spPr>
          <a:xfrm>
            <a:off x="7288787" y="3644362"/>
            <a:ext cx="4500563" cy="984664"/>
          </a:xfrm>
          <a:prstGeom prst="rect">
            <a:avLst/>
          </a:prstGeom>
        </p:spPr>
        <p:txBody>
          <a:bodyPr>
            <a:normAutofit/>
          </a:bodyPr>
          <a:lst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2800" dirty="0">
                <a:solidFill>
                  <a:schemeClr val="bg1"/>
                </a:solidFill>
              </a:rPr>
              <a:t>Sightedness is NOT compulsory</a:t>
            </a:r>
          </a:p>
        </p:txBody>
      </p:sp>
      <p:pic>
        <p:nvPicPr>
          <p:cNvPr id="6" name="Picture Placeholder 5" descr="A right triangle oriented with the 90 degree vertex in the bottom right corner of the graphic and the hypotenuse ascending from left to right. The triangle is divided into five layers, which are parallel with the hypotenuse. The bottom layer is a small black right triangle labeled “1. Embrace Nonvisual Ways of Learning.” The four other layers are white trapezoids of varying depths. From bottom to top the white layers are labeled: “2. Create Empowering Environments,” “3. Teach Nonvisual Science &amp; Engineering Practices,” “4. Use Accessible Equipment,” and “5. Use Accessible Instructional Materials.”">
            <a:extLst>
              <a:ext uri="{FF2B5EF4-FFF2-40B4-BE49-F238E27FC236}">
                <a16:creationId xmlns:a16="http://schemas.microsoft.com/office/drawing/2014/main" id="{D8F9D1FD-8F98-698D-A7E7-2FF7080C5C63}"/>
              </a:ext>
            </a:extLst>
          </p:cNvPr>
          <p:cNvPicPr>
            <a:picLocks noGrp="1" noRot="1" noChangeAspect="1" noMove="1" noResize="1" noEditPoints="1" noAdjustHandles="1" noChangeArrowheads="1" noChangeShapeType="1" noCrop="1"/>
          </p:cNvPicPr>
          <p:nvPr>
            <p:ph type="pic" sz="quarter" idx="13"/>
          </p:nvPr>
        </p:nvPicPr>
        <p:blipFill>
          <a:blip r:embed="rId2"/>
          <a:srcRect l="1859" t="1047" r="2180" b="1555"/>
          <a:stretch/>
        </p:blipFill>
        <p:spPr>
          <a:xfrm>
            <a:off x="70092" y="0"/>
            <a:ext cx="7675756" cy="6882901"/>
          </a:xfrm>
        </p:spPr>
      </p:pic>
    </p:spTree>
    <p:extLst>
      <p:ext uri="{BB962C8B-B14F-4D97-AF65-F5344CB8AC3E}">
        <p14:creationId xmlns:p14="http://schemas.microsoft.com/office/powerpoint/2010/main" val="449088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04BE1091-33E4-C9D0-BBAF-19CEC95680EC}"/>
              </a:ext>
            </a:extLst>
          </p:cNvPr>
          <p:cNvSpPr>
            <a:spLocks noGrp="1"/>
          </p:cNvSpPr>
          <p:nvPr>
            <p:ph type="title"/>
          </p:nvPr>
        </p:nvSpPr>
        <p:spPr/>
        <p:txBody>
          <a:bodyPr>
            <a:normAutofit fontScale="90000"/>
          </a:bodyPr>
          <a:lstStyle/>
          <a:p>
            <a:r>
              <a:rPr lang="en-US" dirty="0"/>
              <a:t>1. Embrace Nonvisual Ways of Learning </a:t>
            </a:r>
          </a:p>
        </p:txBody>
      </p:sp>
      <p:sp>
        <p:nvSpPr>
          <p:cNvPr id="11" name="Content Placeholder 10">
            <a:extLst>
              <a:ext uri="{FF2B5EF4-FFF2-40B4-BE49-F238E27FC236}">
                <a16:creationId xmlns:a16="http://schemas.microsoft.com/office/drawing/2014/main" id="{3CDADF76-6450-CD21-BF1F-C19ADAF6F1C5}"/>
              </a:ext>
            </a:extLst>
          </p:cNvPr>
          <p:cNvSpPr>
            <a:spLocks noGrp="1"/>
          </p:cNvSpPr>
          <p:nvPr>
            <p:ph idx="1"/>
          </p:nvPr>
        </p:nvSpPr>
        <p:spPr/>
        <p:txBody>
          <a:bodyPr>
            <a:normAutofit/>
          </a:bodyPr>
          <a:lstStyle/>
          <a:p>
            <a:r>
              <a:rPr lang="en-US" sz="2800" dirty="0"/>
              <a:t>STEM is spatial </a:t>
            </a:r>
          </a:p>
          <a:p>
            <a:r>
              <a:rPr lang="en-US" sz="2800" dirty="0"/>
              <a:t>We don’t rush in to “help”</a:t>
            </a:r>
          </a:p>
        </p:txBody>
      </p:sp>
      <p:pic>
        <p:nvPicPr>
          <p:cNvPr id="15" name="Picture Placeholder 14" descr="A blind student tactually exploring the lab setup for a titration.">
            <a:extLst>
              <a:ext uri="{FF2B5EF4-FFF2-40B4-BE49-F238E27FC236}">
                <a16:creationId xmlns:a16="http://schemas.microsoft.com/office/drawing/2014/main" id="{C7A8A48E-E222-E300-7AE8-DE82D03AB748}"/>
              </a:ext>
            </a:extLst>
          </p:cNvPr>
          <p:cNvPicPr>
            <a:picLocks noGrp="1" noChangeAspect="1"/>
          </p:cNvPicPr>
          <p:nvPr>
            <p:ph type="pic" sz="quarter" idx="14"/>
          </p:nvPr>
        </p:nvPicPr>
        <p:blipFill>
          <a:blip r:embed="rId2"/>
          <a:srcRect l="20644" r="20644"/>
          <a:stretch>
            <a:fillRect/>
          </a:stretch>
        </p:blipFill>
        <p:spPr/>
      </p:pic>
      <p:pic>
        <p:nvPicPr>
          <p:cNvPr id="17" name="Picture Placeholder 16" descr="A blind student using a pipette.">
            <a:extLst>
              <a:ext uri="{FF2B5EF4-FFF2-40B4-BE49-F238E27FC236}">
                <a16:creationId xmlns:a16="http://schemas.microsoft.com/office/drawing/2014/main" id="{F8D4FB63-1AD9-0F03-97CC-4DDE909E3F65}"/>
              </a:ext>
            </a:extLst>
          </p:cNvPr>
          <p:cNvPicPr>
            <a:picLocks noGrp="1" noChangeAspect="1"/>
          </p:cNvPicPr>
          <p:nvPr>
            <p:ph type="pic" sz="quarter" idx="15"/>
          </p:nvPr>
        </p:nvPicPr>
        <p:blipFill>
          <a:blip r:embed="rId3"/>
          <a:srcRect l="11429" r="11429"/>
          <a:stretch>
            <a:fillRect/>
          </a:stretch>
        </p:blipFill>
        <p:spPr>
          <a:xfrm rot="16200000">
            <a:off x="8509000" y="2533650"/>
            <a:ext cx="3951288" cy="3414713"/>
          </a:xfrm>
        </p:spPr>
      </p:pic>
    </p:spTree>
    <p:extLst>
      <p:ext uri="{BB962C8B-B14F-4D97-AF65-F5344CB8AC3E}">
        <p14:creationId xmlns:p14="http://schemas.microsoft.com/office/powerpoint/2010/main" val="1654633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8375E-9B75-BC75-AF5A-CB09AAC407C6}"/>
              </a:ext>
            </a:extLst>
          </p:cNvPr>
          <p:cNvSpPr>
            <a:spLocks noGrp="1"/>
          </p:cNvSpPr>
          <p:nvPr>
            <p:ph type="title"/>
          </p:nvPr>
        </p:nvSpPr>
        <p:spPr/>
        <p:txBody>
          <a:bodyPr>
            <a:normAutofit fontScale="90000"/>
          </a:bodyPr>
          <a:lstStyle/>
          <a:p>
            <a:r>
              <a:rPr lang="en-US" dirty="0"/>
              <a:t>2. Create Empowering Environments</a:t>
            </a:r>
          </a:p>
        </p:txBody>
      </p:sp>
      <p:sp>
        <p:nvSpPr>
          <p:cNvPr id="3" name="Content Placeholder 2">
            <a:extLst>
              <a:ext uri="{FF2B5EF4-FFF2-40B4-BE49-F238E27FC236}">
                <a16:creationId xmlns:a16="http://schemas.microsoft.com/office/drawing/2014/main" id="{A69A182F-6A66-7D89-E3DA-19EC772D1252}"/>
              </a:ext>
            </a:extLst>
          </p:cNvPr>
          <p:cNvSpPr>
            <a:spLocks noGrp="1"/>
          </p:cNvSpPr>
          <p:nvPr>
            <p:ph idx="1"/>
          </p:nvPr>
        </p:nvSpPr>
        <p:spPr/>
        <p:txBody>
          <a:bodyPr>
            <a:normAutofit/>
          </a:bodyPr>
          <a:lstStyle/>
          <a:p>
            <a:r>
              <a:rPr lang="en-US" sz="2800" dirty="0"/>
              <a:t>Do ALL aspects of an activity especially the “dangerous” parts</a:t>
            </a:r>
          </a:p>
        </p:txBody>
      </p:sp>
      <p:pic>
        <p:nvPicPr>
          <p:cNvPr id="9" name="Picture Placeholder 8" descr="A blind student is using a hot glue gun and her body language communicates she is very nervous about using the tool. ">
            <a:extLst>
              <a:ext uri="{FF2B5EF4-FFF2-40B4-BE49-F238E27FC236}">
                <a16:creationId xmlns:a16="http://schemas.microsoft.com/office/drawing/2014/main" id="{93300D3C-3E6E-C78B-7EED-712C851CB675}"/>
              </a:ext>
            </a:extLst>
          </p:cNvPr>
          <p:cNvPicPr>
            <a:picLocks noGrp="1" noChangeAspect="1"/>
          </p:cNvPicPr>
          <p:nvPr>
            <p:ph type="pic" sz="quarter" idx="14"/>
          </p:nvPr>
        </p:nvPicPr>
        <p:blipFill rotWithShape="1">
          <a:blip r:embed="rId2"/>
          <a:srcRect l="29661" r="11627"/>
          <a:stretch/>
        </p:blipFill>
        <p:spPr>
          <a:xfrm>
            <a:off x="5297764" y="2265363"/>
            <a:ext cx="3479524" cy="3951287"/>
          </a:xfrm>
        </p:spPr>
      </p:pic>
      <p:pic>
        <p:nvPicPr>
          <p:cNvPr id="11" name="Picture Placeholder 10" descr="A blind student using a drill as he constructs a bridge.">
            <a:extLst>
              <a:ext uri="{FF2B5EF4-FFF2-40B4-BE49-F238E27FC236}">
                <a16:creationId xmlns:a16="http://schemas.microsoft.com/office/drawing/2014/main" id="{EBC2C1F0-4F5B-6E6C-59F4-3FB9F4FABA82}"/>
              </a:ext>
            </a:extLst>
          </p:cNvPr>
          <p:cNvPicPr>
            <a:picLocks noGrp="1" noChangeAspect="1"/>
          </p:cNvPicPr>
          <p:nvPr>
            <p:ph type="pic" sz="quarter" idx="15"/>
          </p:nvPr>
        </p:nvPicPr>
        <p:blipFill>
          <a:blip r:embed="rId3"/>
          <a:srcRect l="21193" r="21193"/>
          <a:stretch>
            <a:fillRect/>
          </a:stretch>
        </p:blipFill>
        <p:spPr/>
      </p:pic>
    </p:spTree>
    <p:extLst>
      <p:ext uri="{BB962C8B-B14F-4D97-AF65-F5344CB8AC3E}">
        <p14:creationId xmlns:p14="http://schemas.microsoft.com/office/powerpoint/2010/main" val="30803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600F1-F849-FA71-C0AC-1CDFCFA948DB}"/>
              </a:ext>
            </a:extLst>
          </p:cNvPr>
          <p:cNvSpPr>
            <a:spLocks noGrp="1"/>
          </p:cNvSpPr>
          <p:nvPr>
            <p:ph type="title"/>
          </p:nvPr>
        </p:nvSpPr>
        <p:spPr/>
        <p:txBody>
          <a:bodyPr>
            <a:normAutofit fontScale="90000"/>
          </a:bodyPr>
          <a:lstStyle/>
          <a:p>
            <a:r>
              <a:rPr lang="en-US" dirty="0"/>
              <a:t>3. Teach nonvisual Science &amp; Engineering practices</a:t>
            </a:r>
          </a:p>
        </p:txBody>
      </p:sp>
      <p:sp>
        <p:nvSpPr>
          <p:cNvPr id="3" name="Content Placeholder 2">
            <a:extLst>
              <a:ext uri="{FF2B5EF4-FFF2-40B4-BE49-F238E27FC236}">
                <a16:creationId xmlns:a16="http://schemas.microsoft.com/office/drawing/2014/main" id="{73EDE7EA-86B5-C51F-4E82-5FA03FA9D11D}"/>
              </a:ext>
            </a:extLst>
          </p:cNvPr>
          <p:cNvSpPr>
            <a:spLocks noGrp="1"/>
          </p:cNvSpPr>
          <p:nvPr>
            <p:ph idx="1"/>
          </p:nvPr>
        </p:nvSpPr>
        <p:spPr/>
        <p:txBody>
          <a:bodyPr>
            <a:normAutofit/>
          </a:bodyPr>
          <a:lstStyle/>
          <a:p>
            <a:r>
              <a:rPr lang="en-US" sz="2800" dirty="0"/>
              <a:t>Observing, measuring, building, and communicating findings </a:t>
            </a:r>
            <a:r>
              <a:rPr lang="en-US" sz="2800" u="sng" dirty="0"/>
              <a:t>nonvisually</a:t>
            </a:r>
          </a:p>
        </p:txBody>
      </p:sp>
      <p:pic>
        <p:nvPicPr>
          <p:cNvPr id="9" name="Picture Placeholder 8" descr="A blind student reaches into the belly of a partially dissected dogfish shark.">
            <a:extLst>
              <a:ext uri="{FF2B5EF4-FFF2-40B4-BE49-F238E27FC236}">
                <a16:creationId xmlns:a16="http://schemas.microsoft.com/office/drawing/2014/main" id="{BC334ACD-5B4A-63C2-CB1B-C24DA57F2D70}"/>
              </a:ext>
            </a:extLst>
          </p:cNvPr>
          <p:cNvPicPr>
            <a:picLocks noGrp="1" noChangeAspect="1"/>
          </p:cNvPicPr>
          <p:nvPr>
            <p:ph type="pic" sz="quarter" idx="14"/>
          </p:nvPr>
        </p:nvPicPr>
        <p:blipFill rotWithShape="1">
          <a:blip r:embed="rId2"/>
          <a:srcRect l="17553" r="23879"/>
          <a:stretch/>
        </p:blipFill>
        <p:spPr>
          <a:xfrm>
            <a:off x="5297764" y="2265363"/>
            <a:ext cx="3479524" cy="3951287"/>
          </a:xfrm>
        </p:spPr>
      </p:pic>
      <p:pic>
        <p:nvPicPr>
          <p:cNvPr id="19" name="Picture Placeholder 18" descr="A blind student uses a notched 30/60/90 triangle to draw a vector.">
            <a:extLst>
              <a:ext uri="{FF2B5EF4-FFF2-40B4-BE49-F238E27FC236}">
                <a16:creationId xmlns:a16="http://schemas.microsoft.com/office/drawing/2014/main" id="{AC8849C1-1EA4-C951-23B8-C5D1DB354BA5}"/>
              </a:ext>
            </a:extLst>
          </p:cNvPr>
          <p:cNvPicPr>
            <a:picLocks noGrp="1" noChangeAspect="1"/>
          </p:cNvPicPr>
          <p:nvPr>
            <p:ph type="pic" sz="quarter" idx="15"/>
          </p:nvPr>
        </p:nvPicPr>
        <p:blipFill>
          <a:blip r:embed="rId3"/>
          <a:srcRect l="6607" r="6607"/>
          <a:stretch>
            <a:fillRect/>
          </a:stretch>
        </p:blipFill>
        <p:spPr>
          <a:xfrm rot="5400000">
            <a:off x="8509000" y="2533650"/>
            <a:ext cx="3951288" cy="3414713"/>
          </a:xfrm>
        </p:spPr>
      </p:pic>
    </p:spTree>
    <p:extLst>
      <p:ext uri="{BB962C8B-B14F-4D97-AF65-F5344CB8AC3E}">
        <p14:creationId xmlns:p14="http://schemas.microsoft.com/office/powerpoint/2010/main" val="2603946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0A82E-F0C0-023E-FD43-BE5682E3520D}"/>
              </a:ext>
            </a:extLst>
          </p:cNvPr>
          <p:cNvSpPr>
            <a:spLocks noGrp="1"/>
          </p:cNvSpPr>
          <p:nvPr>
            <p:ph type="title"/>
          </p:nvPr>
        </p:nvSpPr>
        <p:spPr/>
        <p:txBody>
          <a:bodyPr>
            <a:normAutofit fontScale="90000"/>
          </a:bodyPr>
          <a:lstStyle/>
          <a:p>
            <a:r>
              <a:rPr lang="en-US" dirty="0"/>
              <a:t>4. Use Accessible Equipment </a:t>
            </a:r>
          </a:p>
        </p:txBody>
      </p:sp>
      <p:sp>
        <p:nvSpPr>
          <p:cNvPr id="3" name="Content Placeholder 2">
            <a:extLst>
              <a:ext uri="{FF2B5EF4-FFF2-40B4-BE49-F238E27FC236}">
                <a16:creationId xmlns:a16="http://schemas.microsoft.com/office/drawing/2014/main" id="{913F5665-F12A-597E-1582-11844916EC6D}"/>
              </a:ext>
            </a:extLst>
          </p:cNvPr>
          <p:cNvSpPr>
            <a:spLocks noGrp="1"/>
          </p:cNvSpPr>
          <p:nvPr>
            <p:ph idx="1"/>
          </p:nvPr>
        </p:nvSpPr>
        <p:spPr/>
        <p:txBody>
          <a:bodyPr>
            <a:normAutofit/>
          </a:bodyPr>
          <a:lstStyle/>
          <a:p>
            <a:r>
              <a:rPr lang="en-US" sz="2800" dirty="0"/>
              <a:t>SciVoice Talking LabQuest</a:t>
            </a:r>
          </a:p>
        </p:txBody>
      </p:sp>
      <p:pic>
        <p:nvPicPr>
          <p:cNvPr id="11" name="Picture Placeholder 10" descr="A group of four blind students lean in to listen to the LabQuest read out data during a chemistry experiment.">
            <a:extLst>
              <a:ext uri="{FF2B5EF4-FFF2-40B4-BE49-F238E27FC236}">
                <a16:creationId xmlns:a16="http://schemas.microsoft.com/office/drawing/2014/main" id="{2ED01EF4-7F94-1AA8-54EE-47114171F610}"/>
              </a:ext>
            </a:extLst>
          </p:cNvPr>
          <p:cNvPicPr>
            <a:picLocks noGrp="1" noChangeAspect="1"/>
          </p:cNvPicPr>
          <p:nvPr>
            <p:ph type="pic" sz="quarter" idx="15"/>
          </p:nvPr>
        </p:nvPicPr>
        <p:blipFill rotWithShape="1">
          <a:blip r:embed="rId2"/>
          <a:srcRect l="17645" r="8919"/>
          <a:stretch/>
        </p:blipFill>
        <p:spPr>
          <a:xfrm>
            <a:off x="4949687" y="2266949"/>
            <a:ext cx="4363277" cy="3951287"/>
          </a:xfrm>
        </p:spPr>
      </p:pic>
      <p:pic>
        <p:nvPicPr>
          <p:cNvPr id="9" name="Picture Placeholder 8" descr="A blind student uses Braille calipers to measure part of a diagram. A tactile protractor is visible in the foreground of the image. ">
            <a:extLst>
              <a:ext uri="{FF2B5EF4-FFF2-40B4-BE49-F238E27FC236}">
                <a16:creationId xmlns:a16="http://schemas.microsoft.com/office/drawing/2014/main" id="{C4158F14-9CA3-1075-7CB5-85B028AD246E}"/>
              </a:ext>
            </a:extLst>
          </p:cNvPr>
          <p:cNvPicPr>
            <a:picLocks noGrp="1" noChangeAspect="1"/>
          </p:cNvPicPr>
          <p:nvPr>
            <p:ph type="pic" sz="quarter" idx="14"/>
          </p:nvPr>
        </p:nvPicPr>
        <p:blipFill rotWithShape="1">
          <a:blip r:embed="rId3"/>
          <a:srcRect l="3992" t="-1" r="10880" b="17265"/>
          <a:stretch/>
        </p:blipFill>
        <p:spPr>
          <a:xfrm rot="5400000">
            <a:off x="8777632" y="2802282"/>
            <a:ext cx="3949700" cy="2879035"/>
          </a:xfrm>
        </p:spPr>
      </p:pic>
    </p:spTree>
    <p:extLst>
      <p:ext uri="{BB962C8B-B14F-4D97-AF65-F5344CB8AC3E}">
        <p14:creationId xmlns:p14="http://schemas.microsoft.com/office/powerpoint/2010/main" val="360371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8D624-12F0-91F6-373D-BFE1B1CC5EEC}"/>
              </a:ext>
            </a:extLst>
          </p:cNvPr>
          <p:cNvSpPr>
            <a:spLocks noGrp="1"/>
          </p:cNvSpPr>
          <p:nvPr>
            <p:ph type="title"/>
          </p:nvPr>
        </p:nvSpPr>
        <p:spPr/>
        <p:txBody>
          <a:bodyPr>
            <a:normAutofit fontScale="90000"/>
          </a:bodyPr>
          <a:lstStyle/>
          <a:p>
            <a:r>
              <a:rPr lang="en-US" dirty="0"/>
              <a:t>5. USE Accessible Instructional Materials</a:t>
            </a:r>
          </a:p>
        </p:txBody>
      </p:sp>
      <p:sp>
        <p:nvSpPr>
          <p:cNvPr id="3" name="Content Placeholder 2">
            <a:extLst>
              <a:ext uri="{FF2B5EF4-FFF2-40B4-BE49-F238E27FC236}">
                <a16:creationId xmlns:a16="http://schemas.microsoft.com/office/drawing/2014/main" id="{2FD6FE02-16AB-0DB8-13BA-FA297D9FD81F}"/>
              </a:ext>
            </a:extLst>
          </p:cNvPr>
          <p:cNvSpPr>
            <a:spLocks noGrp="1"/>
          </p:cNvSpPr>
          <p:nvPr>
            <p:ph idx="1"/>
          </p:nvPr>
        </p:nvSpPr>
        <p:spPr/>
        <p:txBody>
          <a:bodyPr/>
          <a:lstStyle/>
          <a:p>
            <a:r>
              <a:rPr lang="en-US" dirty="0"/>
              <a:t>Braille</a:t>
            </a:r>
          </a:p>
          <a:p>
            <a:r>
              <a:rPr lang="en-US" dirty="0"/>
              <a:t>Accessible digital materials</a:t>
            </a:r>
          </a:p>
        </p:txBody>
      </p:sp>
      <p:pic>
        <p:nvPicPr>
          <p:cNvPr id="11" name="Picture Placeholder 10" descr="Natalie and an ISU student add a vibrating motor to a Smart Grid house.">
            <a:extLst>
              <a:ext uri="{FF2B5EF4-FFF2-40B4-BE49-F238E27FC236}">
                <a16:creationId xmlns:a16="http://schemas.microsoft.com/office/drawing/2014/main" id="{FB5F8141-8871-A10B-9CF7-2554084A87CA}"/>
              </a:ext>
            </a:extLst>
          </p:cNvPr>
          <p:cNvPicPr>
            <a:picLocks noGrp="1" noChangeAspect="1"/>
          </p:cNvPicPr>
          <p:nvPr>
            <p:ph type="pic" sz="quarter" idx="15"/>
          </p:nvPr>
        </p:nvPicPr>
        <p:blipFill rotWithShape="1">
          <a:blip r:embed="rId2"/>
          <a:srcRect l="12263" r="20422"/>
          <a:stretch/>
        </p:blipFill>
        <p:spPr>
          <a:xfrm>
            <a:off x="5287617" y="2265363"/>
            <a:ext cx="3985591" cy="3951287"/>
          </a:xfrm>
        </p:spPr>
      </p:pic>
      <p:pic>
        <p:nvPicPr>
          <p:cNvPr id="9" name="Picture Placeholder 8" descr="A blind student exploring a tactile astronomy image.">
            <a:extLst>
              <a:ext uri="{FF2B5EF4-FFF2-40B4-BE49-F238E27FC236}">
                <a16:creationId xmlns:a16="http://schemas.microsoft.com/office/drawing/2014/main" id="{2156B86B-458C-4299-E136-03E7785BE6BE}"/>
              </a:ext>
            </a:extLst>
          </p:cNvPr>
          <p:cNvPicPr>
            <a:picLocks noGrp="1" noChangeAspect="1"/>
          </p:cNvPicPr>
          <p:nvPr>
            <p:ph type="pic" sz="quarter" idx="14"/>
          </p:nvPr>
        </p:nvPicPr>
        <p:blipFill rotWithShape="1">
          <a:blip r:embed="rId3"/>
          <a:srcRect l="17032" t="-498" r="33839" b="498"/>
          <a:stretch/>
        </p:blipFill>
        <p:spPr>
          <a:xfrm>
            <a:off x="9273208" y="2265363"/>
            <a:ext cx="2918791" cy="3951287"/>
          </a:xfrm>
        </p:spPr>
      </p:pic>
    </p:spTree>
    <p:extLst>
      <p:ext uri="{BB962C8B-B14F-4D97-AF65-F5344CB8AC3E}">
        <p14:creationId xmlns:p14="http://schemas.microsoft.com/office/powerpoint/2010/main" val="2691095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A2717-1B22-DA8B-51A7-1CBE0FD1E373}"/>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62E60FD9-F54E-8876-D5B1-8B09672769D9}"/>
              </a:ext>
            </a:extLst>
          </p:cNvPr>
          <p:cNvSpPr txBox="1">
            <a:spLocks noGrp="1"/>
          </p:cNvSpPr>
          <p:nvPr>
            <p:ph type="title" idx="4294967295"/>
          </p:nvPr>
        </p:nvSpPr>
        <p:spPr>
          <a:xfrm>
            <a:off x="6693660" y="1738803"/>
            <a:ext cx="5171770" cy="20393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6000" kern="1200" cap="all" spc="120" baseline="0">
                <a:solidFill>
                  <a:schemeClr val="bg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all" spc="120" normalizeH="0" baseline="0" noProof="0" dirty="0">
                <a:ln>
                  <a:noFill/>
                </a:ln>
                <a:solidFill>
                  <a:schemeClr val="bg1"/>
                </a:solidFill>
                <a:effectLst/>
                <a:uLnTx/>
                <a:uFillTx/>
                <a:latin typeface="+mj-lt"/>
                <a:ea typeface="+mj-ea"/>
                <a:cs typeface="+mj-cs"/>
              </a:rPr>
              <a:t>ALL 5 Principles</a:t>
            </a:r>
          </a:p>
        </p:txBody>
      </p:sp>
      <p:sp>
        <p:nvSpPr>
          <p:cNvPr id="7" name="Text Placeholder 14">
            <a:extLst>
              <a:ext uri="{FF2B5EF4-FFF2-40B4-BE49-F238E27FC236}">
                <a16:creationId xmlns:a16="http://schemas.microsoft.com/office/drawing/2014/main" id="{812D2504-20C4-C48F-F0DA-83CFF724A4B1}"/>
              </a:ext>
            </a:extLst>
          </p:cNvPr>
          <p:cNvSpPr txBox="1">
            <a:spLocks/>
          </p:cNvSpPr>
          <p:nvPr/>
        </p:nvSpPr>
        <p:spPr>
          <a:xfrm>
            <a:off x="7288787" y="3644362"/>
            <a:ext cx="4500563" cy="984664"/>
          </a:xfrm>
          <a:prstGeom prst="rect">
            <a:avLst/>
          </a:prstGeom>
        </p:spPr>
        <p:txBody>
          <a:bodyPr>
            <a:normAutofit/>
          </a:bodyPr>
          <a:lst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2800" dirty="0">
                <a:solidFill>
                  <a:schemeClr val="bg1"/>
                </a:solidFill>
              </a:rPr>
              <a:t>To disrupt compulsory sightedness</a:t>
            </a:r>
          </a:p>
        </p:txBody>
      </p:sp>
      <p:pic>
        <p:nvPicPr>
          <p:cNvPr id="6" name="Picture Placeholder 5" descr="A right triangle oriented with the 90 degree vertex in the bottom right corner of the graphic and the hypotenuse ascending from left to right. The triangle is divided into five layers, which are parallel with the hypotenuse. The bottom layer is a small black right triangle labeled “1. Embrace Nonvisual Ways of Learning.” The four other layers are white trapezoids of varying depths. From bottom to top the white layers are labeled: “2. Create Empowering Environments,” “3. Teach Nonvisual Science &amp; Engineering Practices,” “4. Use Accessible Equipment,” and “5. Use Accessible Instructional Materials.”">
            <a:extLst>
              <a:ext uri="{FF2B5EF4-FFF2-40B4-BE49-F238E27FC236}">
                <a16:creationId xmlns:a16="http://schemas.microsoft.com/office/drawing/2014/main" id="{CD10873E-E3F3-91A8-BF40-39E565D5958E}"/>
              </a:ext>
            </a:extLst>
          </p:cNvPr>
          <p:cNvPicPr>
            <a:picLocks noGrp="1" noChangeAspect="1"/>
          </p:cNvPicPr>
          <p:nvPr>
            <p:ph type="pic" sz="quarter" idx="13"/>
          </p:nvPr>
        </p:nvPicPr>
        <p:blipFill>
          <a:blip r:embed="rId2"/>
          <a:srcRect l="1859" t="1047" r="2180" b="1555"/>
          <a:stretch/>
        </p:blipFill>
        <p:spPr>
          <a:xfrm>
            <a:off x="70092" y="0"/>
            <a:ext cx="7675756" cy="6882901"/>
          </a:xfrm>
        </p:spPr>
      </p:pic>
    </p:spTree>
    <p:extLst>
      <p:ext uri="{BB962C8B-B14F-4D97-AF65-F5344CB8AC3E}">
        <p14:creationId xmlns:p14="http://schemas.microsoft.com/office/powerpoint/2010/main" val="2051658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80FC3-F753-DB1A-14C0-4E3AF3D07861}"/>
              </a:ext>
            </a:extLst>
          </p:cNvPr>
          <p:cNvSpPr>
            <a:spLocks noGrp="1"/>
          </p:cNvSpPr>
          <p:nvPr>
            <p:ph type="title"/>
          </p:nvPr>
        </p:nvSpPr>
        <p:spPr>
          <a:xfrm>
            <a:off x="506563" y="337692"/>
            <a:ext cx="4364074" cy="1700784"/>
          </a:xfrm>
        </p:spPr>
        <p:txBody>
          <a:bodyPr/>
          <a:lstStyle/>
          <a:p>
            <a:r>
              <a:rPr lang="en-US" dirty="0"/>
              <a:t>Museums</a:t>
            </a:r>
          </a:p>
        </p:txBody>
      </p:sp>
      <p:sp>
        <p:nvSpPr>
          <p:cNvPr id="6" name="Content Placeholder 5">
            <a:extLst>
              <a:ext uri="{FF2B5EF4-FFF2-40B4-BE49-F238E27FC236}">
                <a16:creationId xmlns:a16="http://schemas.microsoft.com/office/drawing/2014/main" id="{45E3A6AB-BEEE-14E1-7450-389D2FF11A27}"/>
              </a:ext>
            </a:extLst>
          </p:cNvPr>
          <p:cNvSpPr>
            <a:spLocks noGrp="1"/>
          </p:cNvSpPr>
          <p:nvPr>
            <p:ph sz="quarter" idx="4"/>
          </p:nvPr>
        </p:nvSpPr>
        <p:spPr>
          <a:xfrm>
            <a:off x="506563" y="3266547"/>
            <a:ext cx="5099570" cy="2586806"/>
          </a:xfrm>
        </p:spPr>
        <p:txBody>
          <a:bodyPr>
            <a:normAutofit/>
          </a:bodyPr>
          <a:lstStyle/>
          <a:p>
            <a:pPr marL="0" indent="0">
              <a:buNone/>
            </a:pPr>
            <a:r>
              <a:rPr lang="en-US" sz="2800" dirty="0"/>
              <a:t>Exhibit text in Braille and print</a:t>
            </a:r>
          </a:p>
        </p:txBody>
      </p:sp>
      <p:pic>
        <p:nvPicPr>
          <p:cNvPr id="12" name="Content Placeholder 11" descr="Tide exhibit at the Exploratorium with data represented in tactual and visual formats.">
            <a:extLst>
              <a:ext uri="{FF2B5EF4-FFF2-40B4-BE49-F238E27FC236}">
                <a16:creationId xmlns:a16="http://schemas.microsoft.com/office/drawing/2014/main" id="{4086216E-596A-D041-2B5A-6FC48ED1D3D8}"/>
              </a:ext>
            </a:extLst>
          </p:cNvPr>
          <p:cNvPicPr>
            <a:picLocks noGrp="1" noChangeAspect="1"/>
          </p:cNvPicPr>
          <p:nvPr>
            <p:ph sz="half" idx="2"/>
          </p:nvPr>
        </p:nvPicPr>
        <p:blipFill rotWithShape="1">
          <a:blip r:embed="rId2"/>
          <a:srcRect l="15662"/>
          <a:stretch/>
        </p:blipFill>
        <p:spPr>
          <a:xfrm rot="5400000">
            <a:off x="5716476" y="382476"/>
            <a:ext cx="6855048" cy="6096000"/>
          </a:xfrm>
        </p:spPr>
      </p:pic>
    </p:spTree>
    <p:extLst>
      <p:ext uri="{BB962C8B-B14F-4D97-AF65-F5344CB8AC3E}">
        <p14:creationId xmlns:p14="http://schemas.microsoft.com/office/powerpoint/2010/main" val="1168798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Content Placeholder 9" descr="The Accessibility4Equity figure features four nested concentric circles, which create a small center circle surrounded by three rings. The center circle is labeled disabled youth. Moving out from the center circle, the inner ring is divided into three congruent segments. The first segment, born accessible, reads WCAG, legal requirements, and UDL. The second segment, individualized, reads access intimacy and swiftly responsive. The third segment, cripped, reads disability-led, transformative work, examining abled power. The medial ring features the labels reflection and action positioned across the ring from one another with two-way arrows connecting them. The dashed outer ring is labeled compulsory education. Below the nested circles, is an arrow labeled equity that points to the right.">
            <a:extLst>
              <a:ext uri="{FF2B5EF4-FFF2-40B4-BE49-F238E27FC236}">
                <a16:creationId xmlns:a16="http://schemas.microsoft.com/office/drawing/2014/main" id="{3B711493-D3E3-2B45-C634-E18C443C6241}"/>
              </a:ext>
            </a:extLst>
          </p:cNvPr>
          <p:cNvPicPr>
            <a:picLocks noGrp="1" noChangeAspect="1"/>
          </p:cNvPicPr>
          <p:nvPr>
            <p:ph sz="half" idx="2"/>
          </p:nvPr>
        </p:nvPicPr>
        <p:blipFill rotWithShape="1">
          <a:blip r:embed="rId2">
            <a:alphaModFix/>
          </a:blip>
          <a:srcRect l="2057" r="2572"/>
          <a:stretch/>
        </p:blipFill>
        <p:spPr>
          <a:xfrm>
            <a:off x="-6" y="10"/>
            <a:ext cx="6099048" cy="6857990"/>
          </a:xfrm>
          <a:prstGeom prst="rect">
            <a:avLst/>
          </a:prstGeom>
        </p:spPr>
      </p:pic>
      <p:pic>
        <p:nvPicPr>
          <p:cNvPr id="12" name="Content Placeholder 11" descr="Accessibility4Equity tactile graphic.">
            <a:extLst>
              <a:ext uri="{FF2B5EF4-FFF2-40B4-BE49-F238E27FC236}">
                <a16:creationId xmlns:a16="http://schemas.microsoft.com/office/drawing/2014/main" id="{992A61A1-AEDD-7B8C-7A7F-4AD103A5D9EF}"/>
              </a:ext>
            </a:extLst>
          </p:cNvPr>
          <p:cNvPicPr>
            <a:picLocks noGrp="1" noChangeAspect="1"/>
          </p:cNvPicPr>
          <p:nvPr>
            <p:ph sz="quarter" idx="4"/>
          </p:nvPr>
        </p:nvPicPr>
        <p:blipFill rotWithShape="1">
          <a:blip r:embed="rId3">
            <a:alphaModFix/>
          </a:blip>
          <a:srcRect l="-1" t="4452" r="-1" b="8598"/>
          <a:stretch/>
        </p:blipFill>
        <p:spPr>
          <a:xfrm>
            <a:off x="6096000" y="-10"/>
            <a:ext cx="6092952" cy="6858000"/>
          </a:xfrm>
          <a:prstGeom prst="rect">
            <a:avLst/>
          </a:prstGeom>
        </p:spPr>
      </p:pic>
      <p:sp>
        <p:nvSpPr>
          <p:cNvPr id="2" name="Title 1">
            <a:extLst>
              <a:ext uri="{FF2B5EF4-FFF2-40B4-BE49-F238E27FC236}">
                <a16:creationId xmlns:a16="http://schemas.microsoft.com/office/drawing/2014/main" id="{B80A7601-2850-0CE3-667B-4F47656115B5}"/>
              </a:ext>
            </a:extLst>
          </p:cNvPr>
          <p:cNvSpPr>
            <a:spLocks noGrp="1"/>
          </p:cNvSpPr>
          <p:nvPr>
            <p:ph type="title"/>
          </p:nvPr>
        </p:nvSpPr>
        <p:spPr>
          <a:xfrm>
            <a:off x="-6" y="4989443"/>
            <a:ext cx="12188958" cy="1442765"/>
          </a:xfrm>
          <a:solidFill>
            <a:schemeClr val="bg1">
              <a:alpha val="64115"/>
            </a:schemeClr>
          </a:solidFill>
        </p:spPr>
        <p:txBody>
          <a:bodyPr vert="horz" lIns="91440" tIns="45720" rIns="91440" bIns="45720" rtlCol="0" anchor="b">
            <a:normAutofit fontScale="90000"/>
          </a:bodyPr>
          <a:lstStyle/>
          <a:p>
            <a:pPr algn="ctr"/>
            <a:r>
              <a:rPr lang="en-US" sz="8800" dirty="0">
                <a:solidFill>
                  <a:schemeClr val="tx1"/>
                </a:solidFill>
              </a:rPr>
              <a:t>Dissemination</a:t>
            </a:r>
            <a:br>
              <a:rPr lang="en-US" sz="8800" dirty="0">
                <a:solidFill>
                  <a:schemeClr val="tx1"/>
                </a:solidFill>
              </a:rPr>
            </a:br>
            <a:r>
              <a:rPr lang="en-US" sz="3100" cap="none" dirty="0">
                <a:solidFill>
                  <a:schemeClr val="tx1"/>
                </a:solidFill>
              </a:rPr>
              <a:t>Chaffee Amendment (17 U.S.C. 121 &amp; 121A)</a:t>
            </a:r>
          </a:p>
        </p:txBody>
      </p:sp>
    </p:spTree>
    <p:extLst>
      <p:ext uri="{BB962C8B-B14F-4D97-AF65-F5344CB8AC3E}">
        <p14:creationId xmlns:p14="http://schemas.microsoft.com/office/powerpoint/2010/main" val="3753956328"/>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E49AAEA-FA03-CB3B-B6A5-5F961D7A4E28}"/>
              </a:ext>
            </a:extLst>
          </p:cNvPr>
          <p:cNvSpPr>
            <a:spLocks noGrp="1"/>
          </p:cNvSpPr>
          <p:nvPr>
            <p:ph type="title"/>
          </p:nvPr>
        </p:nvSpPr>
        <p:spPr/>
        <p:txBody>
          <a:bodyPr>
            <a:noAutofit/>
          </a:bodyPr>
          <a:lstStyle/>
          <a:p>
            <a:r>
              <a:rPr lang="en-US" sz="6000" dirty="0"/>
              <a:t>How can </a:t>
            </a:r>
            <a:r>
              <a:rPr lang="en-US" sz="6000" dirty="0">
                <a:solidFill>
                  <a:schemeClr val="accent2">
                    <a:lumMod val="20000"/>
                    <a:lumOff val="80000"/>
                  </a:schemeClr>
                </a:solidFill>
              </a:rPr>
              <a:t>YOU </a:t>
            </a:r>
            <a:r>
              <a:rPr lang="en-US" sz="6000" dirty="0"/>
              <a:t>conspire with the blind community to change the unjust status quo in STEM?</a:t>
            </a:r>
          </a:p>
        </p:txBody>
      </p:sp>
    </p:spTree>
    <p:extLst>
      <p:ext uri="{BB962C8B-B14F-4D97-AF65-F5344CB8AC3E}">
        <p14:creationId xmlns:p14="http://schemas.microsoft.com/office/powerpoint/2010/main" val="628443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E516A0-0512-DADE-AC8F-11271B3CA53E}"/>
              </a:ext>
            </a:extLst>
          </p:cNvPr>
          <p:cNvSpPr>
            <a:spLocks noGrp="1"/>
          </p:cNvSpPr>
          <p:nvPr>
            <p:ph type="title"/>
          </p:nvPr>
        </p:nvSpPr>
        <p:spPr>
          <a:xfrm>
            <a:off x="5355771" y="849438"/>
            <a:ext cx="6096000" cy="2424795"/>
          </a:xfrm>
        </p:spPr>
        <p:txBody>
          <a:bodyPr anchor="b"/>
          <a:lstStyle/>
          <a:p>
            <a:r>
              <a:rPr lang="en-US" dirty="0"/>
              <a:t>Heroism </a:t>
            </a:r>
          </a:p>
        </p:txBody>
      </p:sp>
      <p:pic>
        <p:nvPicPr>
          <p:cNvPr id="8" name="Picture Placeholder 7">
            <a:extLst>
              <a:ext uri="{FF2B5EF4-FFF2-40B4-BE49-F238E27FC236}">
                <a16:creationId xmlns:a16="http://schemas.microsoft.com/office/drawing/2014/main" id="{13B137DE-7272-5F99-F53A-1D7CAB7E1DC6}"/>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2"/>
          <a:srcRect t="156" b="54"/>
          <a:stretch/>
        </p:blipFill>
        <p:spPr>
          <a:xfrm>
            <a:off x="877695" y="1435430"/>
            <a:ext cx="2568365" cy="3987140"/>
          </a:xfrm>
        </p:spPr>
      </p:pic>
      <p:sp>
        <p:nvSpPr>
          <p:cNvPr id="5" name="Content Placeholder 4">
            <a:extLst>
              <a:ext uri="{FF2B5EF4-FFF2-40B4-BE49-F238E27FC236}">
                <a16:creationId xmlns:a16="http://schemas.microsoft.com/office/drawing/2014/main" id="{70D91A01-9228-856D-C09D-F743540CD7AD}"/>
              </a:ext>
            </a:extLst>
          </p:cNvPr>
          <p:cNvSpPr>
            <a:spLocks noGrp="1"/>
          </p:cNvSpPr>
          <p:nvPr>
            <p:ph idx="1"/>
          </p:nvPr>
        </p:nvSpPr>
        <p:spPr>
          <a:xfrm>
            <a:off x="5355771" y="3583768"/>
            <a:ext cx="6096000" cy="1071748"/>
          </a:xfrm>
        </p:spPr>
        <p:txBody>
          <a:bodyPr>
            <a:normAutofit/>
          </a:bodyPr>
          <a:lstStyle/>
          <a:p>
            <a:r>
              <a:rPr lang="en-US" dirty="0"/>
              <a:t>Inventing “solutions” to “problems” sighted folks think blind folks have</a:t>
            </a:r>
          </a:p>
        </p:txBody>
      </p:sp>
    </p:spTree>
    <p:extLst>
      <p:ext uri="{BB962C8B-B14F-4D97-AF65-F5344CB8AC3E}">
        <p14:creationId xmlns:p14="http://schemas.microsoft.com/office/powerpoint/2010/main" val="611965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063A57-90C4-31A3-695D-8A07C9354756}"/>
              </a:ext>
            </a:extLst>
          </p:cNvPr>
          <p:cNvSpPr>
            <a:spLocks noGrp="1"/>
          </p:cNvSpPr>
          <p:nvPr>
            <p:ph type="title"/>
          </p:nvPr>
        </p:nvSpPr>
        <p:spPr/>
        <p:txBody>
          <a:bodyPr/>
          <a:lstStyle/>
          <a:p>
            <a:r>
              <a:rPr lang="en-US" dirty="0"/>
              <a:t>Ways to Conspire</a:t>
            </a:r>
          </a:p>
        </p:txBody>
      </p:sp>
      <p:sp>
        <p:nvSpPr>
          <p:cNvPr id="7" name="Content Placeholder 6">
            <a:extLst>
              <a:ext uri="{FF2B5EF4-FFF2-40B4-BE49-F238E27FC236}">
                <a16:creationId xmlns:a16="http://schemas.microsoft.com/office/drawing/2014/main" id="{EBF2FAB3-E984-3A0C-618D-FB297DC1DF00}"/>
              </a:ext>
            </a:extLst>
          </p:cNvPr>
          <p:cNvSpPr>
            <a:spLocks noGrp="1"/>
          </p:cNvSpPr>
          <p:nvPr>
            <p:ph idx="1"/>
          </p:nvPr>
        </p:nvSpPr>
        <p:spPr/>
        <p:txBody>
          <a:bodyPr>
            <a:normAutofit/>
          </a:bodyPr>
          <a:lstStyle/>
          <a:p>
            <a:pPr marL="0" indent="0">
              <a:buNone/>
            </a:pPr>
            <a:r>
              <a:rPr lang="en-US" sz="3000" b="1" dirty="0"/>
              <a:t>Level 1</a:t>
            </a:r>
            <a:r>
              <a:rPr lang="en-US" sz="3000" dirty="0"/>
              <a:t>: Hang up your cape</a:t>
            </a:r>
          </a:p>
          <a:p>
            <a:pPr marL="0" indent="0">
              <a:buNone/>
            </a:pPr>
            <a:r>
              <a:rPr lang="en-US" sz="3000" b="1" dirty="0"/>
              <a:t>Level 2</a:t>
            </a:r>
            <a:r>
              <a:rPr lang="en-US" sz="3000" dirty="0"/>
              <a:t>: Notice</a:t>
            </a:r>
          </a:p>
          <a:p>
            <a:pPr marL="0" indent="-731520">
              <a:buNone/>
            </a:pPr>
            <a:r>
              <a:rPr lang="en-US" sz="3000" b="1" dirty="0"/>
              <a:t>Level 3</a:t>
            </a:r>
            <a:r>
              <a:rPr lang="en-US" sz="3000" dirty="0"/>
              <a:t>: Digital accessibility (WCAG 2.2 Level AA)</a:t>
            </a:r>
          </a:p>
          <a:p>
            <a:pPr marL="0" indent="-731520">
              <a:buNone/>
            </a:pPr>
            <a:r>
              <a:rPr lang="en-US" sz="3000" b="1" dirty="0"/>
              <a:t>Level 4</a:t>
            </a:r>
            <a:r>
              <a:rPr lang="en-US" sz="3000" dirty="0"/>
              <a:t>: STEM Outreach &amp; Communication activities that embrace nonvisual ways of learning</a:t>
            </a:r>
          </a:p>
        </p:txBody>
      </p:sp>
    </p:spTree>
    <p:extLst>
      <p:ext uri="{BB962C8B-B14F-4D97-AF65-F5344CB8AC3E}">
        <p14:creationId xmlns:p14="http://schemas.microsoft.com/office/powerpoint/2010/main" val="1822512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C16FAC2-75BA-9FB8-DB16-F80D487B1B87}"/>
              </a:ext>
            </a:extLst>
          </p:cNvPr>
          <p:cNvSpPr>
            <a:spLocks noGrp="1"/>
          </p:cNvSpPr>
          <p:nvPr>
            <p:ph type="title"/>
          </p:nvPr>
        </p:nvSpPr>
        <p:spPr>
          <a:xfrm>
            <a:off x="5375650" y="1566408"/>
            <a:ext cx="6096000" cy="3725183"/>
          </a:xfrm>
        </p:spPr>
        <p:txBody>
          <a:bodyPr/>
          <a:lstStyle/>
          <a:p>
            <a:r>
              <a:rPr lang="en-US" dirty="0"/>
              <a:t>Will You Conspire with us?</a:t>
            </a:r>
          </a:p>
        </p:txBody>
      </p:sp>
      <p:pic>
        <p:nvPicPr>
          <p:cNvPr id="29" name="Picture Placeholder 28">
            <a:extLst>
              <a:ext uri="{FF2B5EF4-FFF2-40B4-BE49-F238E27FC236}">
                <a16:creationId xmlns:a16="http://schemas.microsoft.com/office/drawing/2014/main" id="{EBDC36DF-9916-5A25-24B0-D5F499898614}"/>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2"/>
          <a:srcRect l="19985" r="29077"/>
          <a:stretch/>
        </p:blipFill>
        <p:spPr>
          <a:xfrm>
            <a:off x="261260" y="362392"/>
            <a:ext cx="4165136" cy="6133216"/>
          </a:xfrm>
        </p:spPr>
      </p:pic>
    </p:spTree>
    <p:extLst>
      <p:ext uri="{BB962C8B-B14F-4D97-AF65-F5344CB8AC3E}">
        <p14:creationId xmlns:p14="http://schemas.microsoft.com/office/powerpoint/2010/main" val="1874500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EC3B849-7FCD-0C0B-2B8D-E395C0FCC35C}"/>
              </a:ext>
            </a:extLst>
          </p:cNvPr>
          <p:cNvSpPr>
            <a:spLocks noGrp="1"/>
          </p:cNvSpPr>
          <p:nvPr>
            <p:ph type="title"/>
          </p:nvPr>
        </p:nvSpPr>
        <p:spPr/>
        <p:txBody>
          <a:bodyPr/>
          <a:lstStyle/>
          <a:p>
            <a:r>
              <a:rPr lang="en-US" dirty="0"/>
              <a:t>Thank you</a:t>
            </a:r>
          </a:p>
        </p:txBody>
      </p:sp>
      <p:sp>
        <p:nvSpPr>
          <p:cNvPr id="12" name="Text Placeholder 11">
            <a:extLst>
              <a:ext uri="{FF2B5EF4-FFF2-40B4-BE49-F238E27FC236}">
                <a16:creationId xmlns:a16="http://schemas.microsoft.com/office/drawing/2014/main" id="{66BEC335-AB2F-CEA8-D66F-60360016C04C}"/>
              </a:ext>
            </a:extLst>
          </p:cNvPr>
          <p:cNvSpPr>
            <a:spLocks noGrp="1"/>
          </p:cNvSpPr>
          <p:nvPr>
            <p:ph type="body" sz="quarter" idx="11"/>
          </p:nvPr>
        </p:nvSpPr>
        <p:spPr>
          <a:xfrm>
            <a:off x="8029796" y="627016"/>
            <a:ext cx="3779345" cy="5590903"/>
          </a:xfrm>
        </p:spPr>
        <p:txBody>
          <a:bodyPr>
            <a:normAutofit/>
          </a:bodyPr>
          <a:lstStyle/>
          <a:p>
            <a:r>
              <a:rPr lang="en-US" sz="3000" dirty="0"/>
              <a:t>Learn More:</a:t>
            </a:r>
          </a:p>
          <a:p>
            <a:r>
              <a:rPr lang="en-US" sz="3000" dirty="0" err="1"/>
              <a:t>nlshaheen.com</a:t>
            </a:r>
            <a:r>
              <a:rPr lang="en-US" sz="3000" dirty="0"/>
              <a:t>/OSU</a:t>
            </a:r>
          </a:p>
        </p:txBody>
      </p:sp>
    </p:spTree>
    <p:extLst>
      <p:ext uri="{BB962C8B-B14F-4D97-AF65-F5344CB8AC3E}">
        <p14:creationId xmlns:p14="http://schemas.microsoft.com/office/powerpoint/2010/main" val="28538353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C333E93A-C9F6-D42B-E052-3435199C1288}"/>
              </a:ext>
            </a:extLst>
          </p:cNvPr>
          <p:cNvSpPr>
            <a:spLocks noGrp="1"/>
          </p:cNvSpPr>
          <p:nvPr>
            <p:ph type="title"/>
          </p:nvPr>
        </p:nvSpPr>
        <p:spPr/>
        <p:txBody>
          <a:bodyPr/>
          <a:lstStyle/>
          <a:p>
            <a:r>
              <a:rPr lang="en-US" dirty="0"/>
              <a:t>References</a:t>
            </a:r>
          </a:p>
        </p:txBody>
      </p:sp>
      <p:sp>
        <p:nvSpPr>
          <p:cNvPr id="13" name="Content Placeholder 12">
            <a:extLst>
              <a:ext uri="{FF2B5EF4-FFF2-40B4-BE49-F238E27FC236}">
                <a16:creationId xmlns:a16="http://schemas.microsoft.com/office/drawing/2014/main" id="{10FEE4A0-76B0-F6F1-684B-3796FB56B485}"/>
              </a:ext>
            </a:extLst>
          </p:cNvPr>
          <p:cNvSpPr>
            <a:spLocks noGrp="1"/>
          </p:cNvSpPr>
          <p:nvPr>
            <p:ph idx="1"/>
          </p:nvPr>
        </p:nvSpPr>
        <p:spPr/>
        <p:txBody>
          <a:bodyPr/>
          <a:lstStyle/>
          <a:p>
            <a:r>
              <a:rPr lang="en-US" sz="2800" dirty="0">
                <a:effectLst/>
                <a:ea typeface="Calibri" panose="020F0502020204030204" pitchFamily="34" charset="0"/>
                <a:cs typeface="Times New Roman" panose="02020603050405020304" pitchFamily="18" charset="0"/>
              </a:rPr>
              <a:t>17 U.S.C. 121 &amp; 121A</a:t>
            </a:r>
          </a:p>
          <a:p>
            <a:r>
              <a:rPr lang="en-US" sz="2800" dirty="0">
                <a:effectLst/>
                <a:ea typeface="Calibri" panose="020F0502020204030204" pitchFamily="34" charset="0"/>
                <a:cs typeface="Times New Roman" panose="02020603050405020304" pitchFamily="18" charset="0"/>
              </a:rPr>
              <a:t>20 CFR § 404.1581</a:t>
            </a:r>
          </a:p>
          <a:p>
            <a:r>
              <a:rPr lang="en-US" sz="2800" dirty="0">
                <a:effectLst/>
                <a:ea typeface="Calibri" panose="020F0502020204030204" pitchFamily="34" charset="0"/>
                <a:cs typeface="Times New Roman" panose="02020603050405020304" pitchFamily="18" charset="0"/>
              </a:rPr>
              <a:t>Jernigan, K. (1962). A definition of blindness. </a:t>
            </a:r>
            <a:r>
              <a:rPr lang="en-US" sz="2800" i="1" dirty="0">
                <a:ea typeface="Calibri" panose="020F0502020204030204" pitchFamily="34" charset="0"/>
                <a:cs typeface="Times New Roman" panose="02020603050405020304" pitchFamily="18" charset="0"/>
              </a:rPr>
              <a:t>Blind American</a:t>
            </a:r>
            <a:r>
              <a:rPr lang="en-US" sz="2800" dirty="0">
                <a:ea typeface="Calibri" panose="020F0502020204030204" pitchFamily="34" charset="0"/>
                <a:cs typeface="Times New Roman" panose="02020603050405020304" pitchFamily="18" charset="0"/>
              </a:rPr>
              <a:t>. </a:t>
            </a:r>
            <a:r>
              <a:rPr lang="en-US" sz="2800" dirty="0">
                <a:effectLst/>
                <a:ea typeface="Calibri" panose="020F0502020204030204" pitchFamily="34" charset="0"/>
                <a:cs typeface="Times New Roman" panose="02020603050405020304" pitchFamily="18" charset="0"/>
              </a:rPr>
              <a:t>https://nfb.org/blog/definition-blindness</a:t>
            </a:r>
          </a:p>
          <a:p>
            <a:r>
              <a:rPr lang="en-US" sz="2800" dirty="0"/>
              <a:t>McRuer, R. (2006). </a:t>
            </a:r>
            <a:r>
              <a:rPr lang="en-US" sz="2800" i="1" dirty="0"/>
              <a:t>Crip Theory: Cultural Signs of Queerness and Disability</a:t>
            </a:r>
            <a:r>
              <a:rPr lang="en-US" sz="2800" dirty="0"/>
              <a:t>. NYU Press</a:t>
            </a:r>
            <a:endParaRPr lang="en-US" dirty="0"/>
          </a:p>
        </p:txBody>
      </p:sp>
    </p:spTree>
    <p:extLst>
      <p:ext uri="{BB962C8B-B14F-4D97-AF65-F5344CB8AC3E}">
        <p14:creationId xmlns:p14="http://schemas.microsoft.com/office/powerpoint/2010/main" val="2203970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C333E93A-C9F6-D42B-E052-3435199C1288}"/>
              </a:ext>
            </a:extLst>
          </p:cNvPr>
          <p:cNvSpPr>
            <a:spLocks noGrp="1"/>
          </p:cNvSpPr>
          <p:nvPr>
            <p:ph type="title"/>
          </p:nvPr>
        </p:nvSpPr>
        <p:spPr/>
        <p:txBody>
          <a:bodyPr/>
          <a:lstStyle/>
          <a:p>
            <a:r>
              <a:rPr lang="en-US" dirty="0"/>
              <a:t>Image credits</a:t>
            </a:r>
          </a:p>
        </p:txBody>
      </p:sp>
      <p:sp>
        <p:nvSpPr>
          <p:cNvPr id="13" name="Content Placeholder 12">
            <a:extLst>
              <a:ext uri="{FF2B5EF4-FFF2-40B4-BE49-F238E27FC236}">
                <a16:creationId xmlns:a16="http://schemas.microsoft.com/office/drawing/2014/main" id="{10FEE4A0-76B0-F6F1-684B-3796FB56B485}"/>
              </a:ext>
            </a:extLst>
          </p:cNvPr>
          <p:cNvSpPr>
            <a:spLocks noGrp="1"/>
          </p:cNvSpPr>
          <p:nvPr>
            <p:ph idx="1"/>
          </p:nvPr>
        </p:nvSpPr>
        <p:spPr>
          <a:xfrm>
            <a:off x="248478" y="2587751"/>
            <a:ext cx="11708296" cy="4101283"/>
          </a:xfrm>
        </p:spPr>
        <p:txBody>
          <a:bodyPr>
            <a:normAutofit fontScale="55000" lnSpcReduction="20000"/>
          </a:bodyPr>
          <a:lstStyle/>
          <a:p>
            <a:r>
              <a:rPr lang="en-US" dirty="0"/>
              <a:t>Kücklich, J. (2021). Accessibility. https://commons.wikimedia.org/wiki/File:Accessibility.png</a:t>
            </a:r>
          </a:p>
          <a:p>
            <a:r>
              <a:rPr lang="en-US" dirty="0"/>
              <a:t>Openclipart (n.d.) Thought Cloud. https://publicdomainvectors.org/en/free-clipart/Thought-cloud-vector-clip-art/7246.html</a:t>
            </a:r>
          </a:p>
          <a:p>
            <a:r>
              <a:rPr lang="en-US" dirty="0"/>
              <a:t>Openclipart (n.d.) Female Eye Line Art. https://www.google.com/imgres?imgurl=https%3A%2F%2Ffreesvg.org%2Fimg%2FAuge-lineart.png&amp;imgrefurl=https%3A%2F%2Ffreesvg.org%2Ffemale-eye-line-art-vector-graphics&amp;tbnid=jmEAaEWbvdZ3RM&amp;vet=12ahUKEwjAhZnuls_9AhVm2ckDHWOzDm8QMygIegUIARCnAg..i&amp;docid=0p5SQqpaM44YCM&amp;w=600&amp;h=600&amp;q=eye&amp;hl=en&amp;client=safari&amp;ved=2ahUKEwjAhZnuls_9AhVm2ckDHWOzDm8QMygIegUIARCnAg</a:t>
            </a:r>
          </a:p>
          <a:p>
            <a:r>
              <a:rPr lang="en-US" dirty="0"/>
              <a:t>Alvy16 (2018). PH Scale. </a:t>
            </a:r>
            <a:r>
              <a:rPr lang="en-US" dirty="0">
                <a:hlinkClick r:id="rId2"/>
              </a:rPr>
              <a:t>https://commons.wikimedia.org/wiki/File:PH_scale_3.jpg</a:t>
            </a:r>
            <a:endParaRPr lang="en-US" dirty="0"/>
          </a:p>
          <a:p>
            <a:r>
              <a:rPr lang="en-US" dirty="0"/>
              <a:t>Openclipart (n.d.) Empty Speech Bubble. https://www.google.com/imgres?imgurl=https%3A%2F%2Ffreesvg.org%2Fimg%2F1300738303.png&amp;imgrefurl=https%3A%2F%2Ffreesvg.org%2Fempty-speech-bubble&amp;tbnid=dmg0hrfgKOjc5M&amp;vet=12ahUKEwi8-8_KwdH9AhXPKd4AHR9nA-4QMygFegUIARCvAQ..i&amp;docid=5DvfjUClltrsyM&amp;w=600&amp;h=600&amp;q=2%20speech%20bubbles%2C%20transparent%20background&amp;hl=en&amp;client=safari&amp;ved=2ahUKEwi8-8_KwdH9AhXPKd4AHR9nA-4QMygFegUIARCvAQ</a:t>
            </a:r>
          </a:p>
          <a:p>
            <a:r>
              <a:rPr lang="en-US" dirty="0"/>
              <a:t>Openclipart (n.d.) Science Flask Symbol. https://www.google.com/imgres?imgurl=https%3A%2F%2Ffreesvg.org%2Fimg%2Fchemical.png&amp;imgrefurl=https%3A%2F%2Ffreesvg.org%2Fscience-flask-symbol&amp;tbnid=y4aVFGwG4snRXM&amp;vet=12ahUKEwilrPm8x9H9AhUhwuUKHRanB44QMygBegUIARCVAg..i&amp;docid=2KaFkIOxGRDGlM&amp;w=600&amp;h=600&amp;q=science&amp;hl=en&amp;client=safari&amp;ved=2ahUKEwilrPm8x9H9AhUhwuUKHRanB44QMygBegUIARCVAg</a:t>
            </a:r>
          </a:p>
        </p:txBody>
      </p:sp>
    </p:spTree>
    <p:extLst>
      <p:ext uri="{BB962C8B-B14F-4D97-AF65-F5344CB8AC3E}">
        <p14:creationId xmlns:p14="http://schemas.microsoft.com/office/powerpoint/2010/main" val="2102338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C333E93A-C9F6-D42B-E052-3435199C1288}"/>
              </a:ext>
            </a:extLst>
          </p:cNvPr>
          <p:cNvSpPr>
            <a:spLocks noGrp="1"/>
          </p:cNvSpPr>
          <p:nvPr>
            <p:ph type="title"/>
          </p:nvPr>
        </p:nvSpPr>
        <p:spPr/>
        <p:txBody>
          <a:bodyPr/>
          <a:lstStyle/>
          <a:p>
            <a:r>
              <a:rPr lang="en-US" dirty="0"/>
              <a:t>Image credits </a:t>
            </a:r>
            <a:r>
              <a:rPr lang="en-US" dirty="0">
                <a:solidFill>
                  <a:schemeClr val="tx1"/>
                </a:solidFill>
              </a:rPr>
              <a:t>(cont)</a:t>
            </a:r>
          </a:p>
        </p:txBody>
      </p:sp>
      <p:sp>
        <p:nvSpPr>
          <p:cNvPr id="13" name="Content Placeholder 12">
            <a:extLst>
              <a:ext uri="{FF2B5EF4-FFF2-40B4-BE49-F238E27FC236}">
                <a16:creationId xmlns:a16="http://schemas.microsoft.com/office/drawing/2014/main" id="{10FEE4A0-76B0-F6F1-684B-3796FB56B485}"/>
              </a:ext>
            </a:extLst>
          </p:cNvPr>
          <p:cNvSpPr>
            <a:spLocks noGrp="1"/>
          </p:cNvSpPr>
          <p:nvPr>
            <p:ph idx="1"/>
          </p:nvPr>
        </p:nvSpPr>
        <p:spPr>
          <a:xfrm>
            <a:off x="248478" y="2587751"/>
            <a:ext cx="11708296" cy="4101283"/>
          </a:xfrm>
        </p:spPr>
        <p:txBody>
          <a:bodyPr>
            <a:normAutofit fontScale="92500" lnSpcReduction="20000"/>
          </a:bodyPr>
          <a:lstStyle/>
          <a:p>
            <a:r>
              <a:rPr lang="en-US" dirty="0"/>
              <a:t>Openclipart (n.d.) Magnifying Glass. https://www.google.com/imgres?imgurl=https%3A%2F%2Ffreesvg.org%2Fimg%2F1533740278.png&amp;imgrefurl=https%3A%2F%2Ffreesvg.org%2F1533740278&amp;tbnid=yapI6aGS6obLVM&amp;vet=10CDgQMyh6ahcKEwjw4uOBytH9AhUAAAAAHQAAAAAQAg..i&amp;docid=24cM22lSTNHz3M&amp;w=600&amp;h=600&amp;q=magnifying%20glass%20eye&amp;hl=en&amp;client=safari&amp;ved=0CDgQMyh6ahcKEwjw4uOBytH9AhUAAAAAHQAAAAAQAg</a:t>
            </a:r>
          </a:p>
          <a:p>
            <a:r>
              <a:rPr lang="en-US" dirty="0"/>
              <a:t>Consumer Financial Protection Bureau (2018). Bullhorn. https://commons.wikimedia.org/wiki/File:Bullhorn_%2889664%29_-_The_Noun_Project.svg</a:t>
            </a:r>
          </a:p>
          <a:p>
            <a:r>
              <a:rPr lang="en-US" dirty="0"/>
              <a:t>Openclipart (n.d.) Incandescent Lightbulb Pictogram. https://publicdomainvectors.org/en/free-clipart/Vector-image-of-incandescent-light-bulb-pictogram/23310.html</a:t>
            </a:r>
          </a:p>
        </p:txBody>
      </p:sp>
    </p:spTree>
    <p:extLst>
      <p:ext uri="{BB962C8B-B14F-4D97-AF65-F5344CB8AC3E}">
        <p14:creationId xmlns:p14="http://schemas.microsoft.com/office/powerpoint/2010/main" val="438061523"/>
      </p:ext>
    </p:extLst>
  </p:cSld>
  <p:clrMapOvr>
    <a:masterClrMapping/>
  </p:clrMapOvr>
</p:sld>
</file>

<file path=ppt/theme/theme1.xml><?xml version="1.0" encoding="utf-8"?>
<a:theme xmlns:a="http://schemas.openxmlformats.org/drawingml/2006/main" name="JuxtaposeVTI">
  <a:themeElements>
    <a:clrScheme name="Juxtapose">
      <a:dk1>
        <a:sysClr val="windowText" lastClr="000000"/>
      </a:dk1>
      <a:lt1>
        <a:sysClr val="window" lastClr="FFFFFF"/>
      </a:lt1>
      <a:dk2>
        <a:srgbClr val="3F3F3F"/>
      </a:dk2>
      <a:lt2>
        <a:srgbClr val="F8F7F5"/>
      </a:lt2>
      <a:accent1>
        <a:srgbClr val="F99700"/>
      </a:accent1>
      <a:accent2>
        <a:srgbClr val="00BAC7"/>
      </a:accent2>
      <a:accent3>
        <a:srgbClr val="FF5C21"/>
      </a:accent3>
      <a:accent4>
        <a:srgbClr val="6F7EFD"/>
      </a:accent4>
      <a:accent5>
        <a:srgbClr val="ACACAC"/>
      </a:accent5>
      <a:accent6>
        <a:srgbClr val="737373"/>
      </a:accent6>
      <a:hlink>
        <a:srgbClr val="0099FF"/>
      </a:hlink>
      <a:folHlink>
        <a:srgbClr val="868686"/>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D6DA60BD-0042-4722-B671-D551884D1EED}">
  <ds:schemaRefs>
    <ds:schemaRef ds:uri="http://schemas.microsoft.com/sharepoint/v3/contenttype/forms"/>
  </ds:schemaRefs>
</ds:datastoreItem>
</file>

<file path=customXml/itemProps2.xml><?xml version="1.0" encoding="utf-8"?>
<ds:datastoreItem xmlns:ds="http://schemas.openxmlformats.org/officeDocument/2006/customXml" ds:itemID="{FD85BFFF-2B6E-4D20-8938-61E36B8CFE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C069F72-2015-4FB6-9588-A49CB14BDC12}">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_JuxtaposeVTI</Template>
  <TotalTime>0</TotalTime>
  <Words>1183</Words>
  <Application>Microsoft Macintosh PowerPoint</Application>
  <PresentationFormat>Widescreen</PresentationFormat>
  <Paragraphs>116</Paragraphs>
  <Slides>37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Franklin Gothic Demi Cond</vt:lpstr>
      <vt:lpstr>Franklin Gothic Medium</vt:lpstr>
      <vt:lpstr>Wingdings</vt:lpstr>
      <vt:lpstr>JuxtaposeVTI</vt:lpstr>
      <vt:lpstr>Disrupting Compulsory Sightedness THROUGH STEM OUTREACH &amp; COMMUNICATION</vt:lpstr>
      <vt:lpstr>Access Invocation</vt:lpstr>
      <vt:lpstr>Sightedness Remains Compulsory</vt:lpstr>
      <vt:lpstr>Conspire with Us</vt:lpstr>
      <vt:lpstr>4 Questions</vt:lpstr>
      <vt:lpstr>What is blindness?</vt:lpstr>
      <vt:lpstr>Reflect</vt:lpstr>
      <vt:lpstr>3 Definitions</vt:lpstr>
      <vt:lpstr>How is sightedness compulsory in STEM?</vt:lpstr>
      <vt:lpstr>Sightedness is assumed</vt:lpstr>
      <vt:lpstr>Compulsory Abledness</vt:lpstr>
      <vt:lpstr>Wouldn’t you rather do STEM the sighted way?</vt:lpstr>
      <vt:lpstr>STEM is Visual!</vt:lpstr>
      <vt:lpstr>Reflect 1</vt:lpstr>
      <vt:lpstr>Share</vt:lpstr>
      <vt:lpstr>Let’s Observe</vt:lpstr>
      <vt:lpstr>Reflect 3</vt:lpstr>
      <vt:lpstr>Smart Grid for All (ISU)</vt:lpstr>
      <vt:lpstr>Expanding what it means to learn &amp; Do STEM</vt:lpstr>
      <vt:lpstr>How can STEM OUTREACH &amp; COMMUNICATION disrupt the compulsory sightedness of STEM?</vt:lpstr>
      <vt:lpstr>NFB STEM Programs</vt:lpstr>
      <vt:lpstr>1. Embrace Nonvisual Ways of Learning </vt:lpstr>
      <vt:lpstr>2. Create Empowering Environments</vt:lpstr>
      <vt:lpstr>3. Teach nonvisual Science &amp; Engineering practices</vt:lpstr>
      <vt:lpstr>4. Use Accessible Equipment </vt:lpstr>
      <vt:lpstr>5. USE Accessible Instructional Materials</vt:lpstr>
      <vt:lpstr>ALL 5 Principles</vt:lpstr>
      <vt:lpstr>Museums</vt:lpstr>
      <vt:lpstr>Dissemination Chaffee Amendment (17 U.S.C. 121 &amp; 121A)</vt:lpstr>
      <vt:lpstr>How can YOU conspire with the blind community to change the unjust status quo in STEM?</vt:lpstr>
      <vt:lpstr>Heroism </vt:lpstr>
      <vt:lpstr>Ways to Conspire</vt:lpstr>
      <vt:lpstr>Will You Conspire with us?</vt:lpstr>
      <vt:lpstr>Thank you</vt:lpstr>
      <vt:lpstr>References</vt:lpstr>
      <vt:lpstr>Image credits</vt:lpstr>
      <vt:lpstr>Image credits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2021-04-27T10:31:44Z</dcterms:created>
  <dcterms:modified xsi:type="dcterms:W3CDTF">2025-04-09T16:07:02Z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