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5"/>
  </p:notesMasterIdLst>
  <p:sldIdLst>
    <p:sldId id="256" r:id="rId2"/>
    <p:sldId id="265" r:id="rId3"/>
    <p:sldId id="259" r:id="rId4"/>
    <p:sldId id="260" r:id="rId5"/>
    <p:sldId id="262" r:id="rId6"/>
    <p:sldId id="264" r:id="rId7"/>
    <p:sldId id="266" r:id="rId8"/>
    <p:sldId id="267" r:id="rId9"/>
    <p:sldId id="268" r:id="rId10"/>
    <p:sldId id="269" r:id="rId11"/>
    <p:sldId id="282" r:id="rId12"/>
    <p:sldId id="283" r:id="rId13"/>
    <p:sldId id="284" r:id="rId14"/>
    <p:sldId id="285" r:id="rId15"/>
    <p:sldId id="286" r:id="rId16"/>
    <p:sldId id="287" r:id="rId17"/>
    <p:sldId id="288" r:id="rId18"/>
    <p:sldId id="289" r:id="rId19"/>
    <p:sldId id="290" r:id="rId20"/>
    <p:sldId id="275" r:id="rId21"/>
    <p:sldId id="273" r:id="rId22"/>
    <p:sldId id="274" r:id="rId23"/>
    <p:sldId id="281"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56"/>
    <p:restoredTop sz="94658"/>
  </p:normalViewPr>
  <p:slideViewPr>
    <p:cSldViewPr snapToGrid="0">
      <p:cViewPr varScale="1">
        <p:scale>
          <a:sx n="116" d="100"/>
          <a:sy n="116" d="100"/>
        </p:scale>
        <p:origin x="89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C97CD2-B9E2-234F-989C-DFF9C1BFA361}" type="datetimeFigureOut">
              <a:rPr lang="en-US" smtClean="0"/>
              <a:t>10/21/25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9F55A-8078-A340-BFCE-1F526FC79D57}" type="slidenum">
              <a:rPr lang="en-US" smtClean="0"/>
              <a:t>‹#›</a:t>
            </a:fld>
            <a:endParaRPr lang="en-US" dirty="0"/>
          </a:p>
        </p:txBody>
      </p:sp>
    </p:spTree>
    <p:extLst>
      <p:ext uri="{BB962C8B-B14F-4D97-AF65-F5344CB8AC3E}">
        <p14:creationId xmlns:p14="http://schemas.microsoft.com/office/powerpoint/2010/main" val="1409994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87552" lvl="1" indent="-457200">
              <a:buFont typeface="+mj-lt"/>
              <a:buAutoNum type="arabicPeriod"/>
            </a:pPr>
            <a:r>
              <a:rPr lang="en-US" sz="2200" dirty="0"/>
              <a:t>Authoring Tool Accessibility Guidelines (ATAG)</a:t>
            </a:r>
          </a:p>
          <a:p>
            <a:pPr marL="987552" lvl="1" indent="-457200">
              <a:buFont typeface="+mj-lt"/>
              <a:buAutoNum type="arabicPeriod"/>
            </a:pPr>
            <a:r>
              <a:rPr lang="en-US" sz="2200" dirty="0"/>
              <a:t>Tactile graphics, tangibles, hands-on demonstrations</a:t>
            </a:r>
          </a:p>
          <a:p>
            <a:pPr marL="987552" lvl="1" indent="-457200">
              <a:buFont typeface="+mj-lt"/>
              <a:buAutoNum type="arabicPeriod"/>
            </a:pPr>
            <a:r>
              <a:rPr lang="en-US" sz="2200" dirty="0"/>
              <a:t>The DIAGRAM Center guidelines for educational image description</a:t>
            </a:r>
          </a:p>
          <a:p>
            <a:endParaRPr lang="en-US" dirty="0"/>
          </a:p>
        </p:txBody>
      </p:sp>
      <p:sp>
        <p:nvSpPr>
          <p:cNvPr id="4" name="Slide Number Placeholder 3"/>
          <p:cNvSpPr>
            <a:spLocks noGrp="1"/>
          </p:cNvSpPr>
          <p:nvPr>
            <p:ph type="sldNum" sz="quarter" idx="5"/>
          </p:nvPr>
        </p:nvSpPr>
        <p:spPr/>
        <p:txBody>
          <a:bodyPr/>
          <a:lstStyle/>
          <a:p>
            <a:fld id="{3D29F55A-8078-A340-BFCE-1F526FC79D57}" type="slidenum">
              <a:rPr lang="en-US" smtClean="0"/>
              <a:t>21</a:t>
            </a:fld>
            <a:endParaRPr lang="en-US" dirty="0"/>
          </a:p>
        </p:txBody>
      </p:sp>
    </p:spTree>
    <p:extLst>
      <p:ext uri="{BB962C8B-B14F-4D97-AF65-F5344CB8AC3E}">
        <p14:creationId xmlns:p14="http://schemas.microsoft.com/office/powerpoint/2010/main" val="2249680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a:pPr/>
              <a:t>10/21/25</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dirty="0"/>
            </a:p>
          </p:txBody>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dirty="0"/>
            </a:p>
          </p:txBody>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a:t>10/21/25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a:pPr/>
              <a:t>10/21/25</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a:t>10/21/25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a:t>10/21/25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a:t>10/21/25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a:t>10/21/25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a:pPr/>
              <a:t>10/21/25</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a:pPr/>
              <a:t>10/21/25</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a:t>10/21/25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a:t>10/21/25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a:pPr/>
              <a:t>10/21/25</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6657C-65DD-02C0-3DD8-0A4783263856}"/>
              </a:ext>
            </a:extLst>
          </p:cNvPr>
          <p:cNvSpPr>
            <a:spLocks noGrp="1"/>
          </p:cNvSpPr>
          <p:nvPr>
            <p:ph type="ctrTitle"/>
          </p:nvPr>
        </p:nvSpPr>
        <p:spPr>
          <a:xfrm>
            <a:off x="1761795" y="1355075"/>
            <a:ext cx="8667894" cy="3481330"/>
          </a:xfrm>
        </p:spPr>
        <p:txBody>
          <a:bodyPr/>
          <a:lstStyle/>
          <a:p>
            <a:pPr>
              <a:spcBef>
                <a:spcPts val="0"/>
              </a:spcBef>
            </a:pPr>
            <a:r>
              <a:rPr lang="en-US" sz="5000" b="1" dirty="0"/>
              <a:t>Exploring Blind and Low-Vision Youth’s Digital Access Needs in School</a:t>
            </a:r>
            <a:br>
              <a:rPr lang="en-US" sz="5000" b="1" dirty="0"/>
            </a:br>
            <a:r>
              <a:rPr lang="en-US" sz="1000" b="1" dirty="0"/>
              <a:t> </a:t>
            </a:r>
            <a:br>
              <a:rPr lang="en-US" sz="3600" dirty="0"/>
            </a:br>
            <a:r>
              <a:rPr lang="en-US" sz="3400" dirty="0"/>
              <a:t>Toward Accessible Instructional Technologies</a:t>
            </a:r>
          </a:p>
        </p:txBody>
      </p:sp>
      <p:sp>
        <p:nvSpPr>
          <p:cNvPr id="3" name="Subtitle 2">
            <a:extLst>
              <a:ext uri="{FF2B5EF4-FFF2-40B4-BE49-F238E27FC236}">
                <a16:creationId xmlns:a16="http://schemas.microsoft.com/office/drawing/2014/main" id="{522E506C-1AC0-C3CF-1AD8-B456A880ABC1}"/>
              </a:ext>
            </a:extLst>
          </p:cNvPr>
          <p:cNvSpPr>
            <a:spLocks noGrp="1"/>
          </p:cNvSpPr>
          <p:nvPr>
            <p:ph type="subTitle" idx="1"/>
          </p:nvPr>
        </p:nvSpPr>
        <p:spPr>
          <a:xfrm>
            <a:off x="2679905" y="4794812"/>
            <a:ext cx="6831673" cy="895776"/>
          </a:xfrm>
        </p:spPr>
        <p:txBody>
          <a:bodyPr>
            <a:normAutofit/>
          </a:bodyPr>
          <a:lstStyle/>
          <a:p>
            <a:r>
              <a:rPr lang="en-US" dirty="0"/>
              <a:t>Natalie L. Shaheen</a:t>
            </a:r>
          </a:p>
          <a:p>
            <a:r>
              <a:rPr lang="en-US" dirty="0"/>
              <a:t>nlshaheen.com/assets</a:t>
            </a:r>
          </a:p>
        </p:txBody>
      </p:sp>
    </p:spTree>
    <p:extLst>
      <p:ext uri="{BB962C8B-B14F-4D97-AF65-F5344CB8AC3E}">
        <p14:creationId xmlns:p14="http://schemas.microsoft.com/office/powerpoint/2010/main" val="4175630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25973-3C02-5246-D298-AEABE8B29DC5}"/>
              </a:ext>
            </a:extLst>
          </p:cNvPr>
          <p:cNvSpPr>
            <a:spLocks noGrp="1"/>
          </p:cNvSpPr>
          <p:nvPr>
            <p:ph type="title"/>
          </p:nvPr>
        </p:nvSpPr>
        <p:spPr/>
        <p:txBody>
          <a:bodyPr/>
          <a:lstStyle/>
          <a:p>
            <a:r>
              <a:rPr lang="en-US" dirty="0"/>
              <a:t>Methodology</a:t>
            </a:r>
          </a:p>
        </p:txBody>
      </p:sp>
    </p:spTree>
    <p:extLst>
      <p:ext uri="{BB962C8B-B14F-4D97-AF65-F5344CB8AC3E}">
        <p14:creationId xmlns:p14="http://schemas.microsoft.com/office/powerpoint/2010/main" val="1472143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84D5EBFB-920B-C162-E105-B5D89D3930A6}"/>
              </a:ext>
            </a:extLst>
          </p:cNvPr>
          <p:cNvSpPr>
            <a:spLocks noGrp="1"/>
          </p:cNvSpPr>
          <p:nvPr>
            <p:ph type="title"/>
          </p:nvPr>
        </p:nvSpPr>
        <p:spPr>
          <a:xfrm>
            <a:off x="640081" y="791570"/>
            <a:ext cx="4018839" cy="5262390"/>
          </a:xfrm>
        </p:spPr>
        <p:txBody>
          <a:bodyPr anchor="ctr">
            <a:normAutofit/>
          </a:bodyPr>
          <a:lstStyle/>
          <a:p>
            <a:pPr algn="r"/>
            <a:r>
              <a:rPr lang="en-US" sz="5400" dirty="0">
                <a:solidFill>
                  <a:schemeClr val="bg2"/>
                </a:solidFill>
              </a:rPr>
              <a:t>Research Questions</a:t>
            </a:r>
          </a:p>
        </p:txBody>
      </p:sp>
      <p:sp>
        <p:nvSpPr>
          <p:cNvPr id="10"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748A50BE-EACF-FF70-C37C-2F2DC904F9E3}"/>
              </a:ext>
            </a:extLst>
          </p:cNvPr>
          <p:cNvSpPr>
            <a:spLocks noGrp="1"/>
          </p:cNvSpPr>
          <p:nvPr>
            <p:ph idx="1"/>
          </p:nvPr>
        </p:nvSpPr>
        <p:spPr>
          <a:xfrm>
            <a:off x="6176720" y="791570"/>
            <a:ext cx="4892308" cy="5262390"/>
          </a:xfrm>
        </p:spPr>
        <p:txBody>
          <a:bodyPr anchor="ctr">
            <a:normAutofit/>
          </a:bodyPr>
          <a:lstStyle/>
          <a:p>
            <a:pPr marL="514350" indent="-514350">
              <a:buFont typeface="+mj-lt"/>
              <a:buAutoNum type="arabicPeriod"/>
            </a:pPr>
            <a:r>
              <a:rPr lang="en-US" sz="2800" dirty="0"/>
              <a:t>What AT do BLV youth use at school? </a:t>
            </a:r>
          </a:p>
          <a:p>
            <a:pPr marL="514350" indent="-514350">
              <a:buFont typeface="+mj-lt"/>
              <a:buAutoNum type="arabicPeriod"/>
            </a:pPr>
            <a:r>
              <a:rPr lang="en-US" sz="2800" dirty="0"/>
              <a:t>How do BLV youth develop AT literacy? </a:t>
            </a:r>
          </a:p>
          <a:p>
            <a:pPr marL="514350" indent="-514350">
              <a:buFont typeface="+mj-lt"/>
              <a:buAutoNum type="arabicPeriod"/>
            </a:pPr>
            <a:r>
              <a:rPr lang="en-US" sz="2800" dirty="0"/>
              <a:t>How do BLV youth differentiate between accessible and inaccessible instructional technolo­gies</a:t>
            </a:r>
          </a:p>
        </p:txBody>
      </p:sp>
    </p:spTree>
    <p:extLst>
      <p:ext uri="{BB962C8B-B14F-4D97-AF65-F5344CB8AC3E}">
        <p14:creationId xmlns:p14="http://schemas.microsoft.com/office/powerpoint/2010/main" val="2956405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D2921-358C-08D4-7CB5-B517DB747B15}"/>
              </a:ext>
            </a:extLst>
          </p:cNvPr>
          <p:cNvSpPr>
            <a:spLocks noGrp="1"/>
          </p:cNvSpPr>
          <p:nvPr>
            <p:ph type="title"/>
          </p:nvPr>
        </p:nvSpPr>
        <p:spPr/>
        <p:txBody>
          <a:bodyPr/>
          <a:lstStyle/>
          <a:p>
            <a:r>
              <a:rPr lang="en-US" dirty="0"/>
              <a:t>Participants</a:t>
            </a:r>
          </a:p>
        </p:txBody>
      </p:sp>
      <p:sp>
        <p:nvSpPr>
          <p:cNvPr id="6" name="Text Placeholder 5">
            <a:extLst>
              <a:ext uri="{FF2B5EF4-FFF2-40B4-BE49-F238E27FC236}">
                <a16:creationId xmlns:a16="http://schemas.microsoft.com/office/drawing/2014/main" id="{4DD4795D-31F0-0AE1-34D9-3A99BCAE4EF6}"/>
              </a:ext>
            </a:extLst>
          </p:cNvPr>
          <p:cNvSpPr>
            <a:spLocks noGrp="1"/>
          </p:cNvSpPr>
          <p:nvPr>
            <p:ph type="body" idx="1"/>
          </p:nvPr>
        </p:nvSpPr>
        <p:spPr>
          <a:xfrm>
            <a:off x="1371600" y="1590092"/>
            <a:ext cx="4443984" cy="581608"/>
          </a:xfrm>
        </p:spPr>
        <p:txBody>
          <a:bodyPr/>
          <a:lstStyle/>
          <a:p>
            <a:r>
              <a:rPr lang="en-US" dirty="0"/>
              <a:t>QUAL Phase</a:t>
            </a:r>
          </a:p>
        </p:txBody>
      </p:sp>
      <p:sp>
        <p:nvSpPr>
          <p:cNvPr id="4" name="Content Placeholder 3">
            <a:extLst>
              <a:ext uri="{FF2B5EF4-FFF2-40B4-BE49-F238E27FC236}">
                <a16:creationId xmlns:a16="http://schemas.microsoft.com/office/drawing/2014/main" id="{6BDD399E-122F-A4EE-842C-B3BEDC43E149}"/>
              </a:ext>
            </a:extLst>
          </p:cNvPr>
          <p:cNvSpPr>
            <a:spLocks noGrp="1"/>
          </p:cNvSpPr>
          <p:nvPr>
            <p:ph sz="half" idx="2"/>
          </p:nvPr>
        </p:nvSpPr>
        <p:spPr>
          <a:xfrm>
            <a:off x="1223002" y="2290813"/>
            <a:ext cx="4592582" cy="4100362"/>
          </a:xfrm>
        </p:spPr>
        <p:txBody>
          <a:bodyPr>
            <a:noAutofit/>
          </a:bodyPr>
          <a:lstStyle/>
          <a:p>
            <a:pPr>
              <a:spcBef>
                <a:spcPts val="0"/>
              </a:spcBef>
            </a:pPr>
            <a:r>
              <a:rPr lang="en-US" sz="2400" dirty="0"/>
              <a:t>16 youth</a:t>
            </a:r>
          </a:p>
          <a:p>
            <a:pPr>
              <a:spcBef>
                <a:spcPts val="0"/>
              </a:spcBef>
            </a:pPr>
            <a:r>
              <a:rPr lang="en-US" sz="2400" dirty="0"/>
              <a:t>Congenitally blind (</a:t>
            </a:r>
            <a:r>
              <a:rPr lang="en-US" sz="2400" i="1" dirty="0"/>
              <a:t>n</a:t>
            </a:r>
            <a:r>
              <a:rPr lang="en-US" sz="2400" dirty="0"/>
              <a:t> = 12)</a:t>
            </a:r>
          </a:p>
          <a:p>
            <a:pPr>
              <a:spcBef>
                <a:spcPts val="0"/>
              </a:spcBef>
            </a:pPr>
            <a:r>
              <a:rPr lang="en-US" sz="2400" dirty="0"/>
              <a:t>Age 13-21</a:t>
            </a:r>
          </a:p>
          <a:p>
            <a:pPr>
              <a:spcBef>
                <a:spcPts val="0"/>
              </a:spcBef>
            </a:pPr>
            <a:r>
              <a:rPr lang="en-US" sz="2400" dirty="0"/>
              <a:t>White (</a:t>
            </a:r>
            <a:r>
              <a:rPr lang="en-US" sz="2400" i="1" dirty="0"/>
              <a:t>n</a:t>
            </a:r>
            <a:r>
              <a:rPr lang="en-US" sz="2400" dirty="0"/>
              <a:t> = 10); Hispanic Latina/o (</a:t>
            </a:r>
            <a:r>
              <a:rPr lang="en-US" sz="2400" i="1" dirty="0"/>
              <a:t>n</a:t>
            </a:r>
            <a:r>
              <a:rPr lang="en-US" sz="2400" dirty="0"/>
              <a:t> = 2); Asian (</a:t>
            </a:r>
            <a:r>
              <a:rPr lang="en-US" sz="2400" i="1" dirty="0"/>
              <a:t>n</a:t>
            </a:r>
            <a:r>
              <a:rPr lang="en-US" sz="2400" dirty="0"/>
              <a:t> = 3); mixed race (</a:t>
            </a:r>
            <a:r>
              <a:rPr lang="en-US" sz="2400" i="1" dirty="0"/>
              <a:t>n</a:t>
            </a:r>
            <a:r>
              <a:rPr lang="en-US" sz="2400" dirty="0"/>
              <a:t> = 1)</a:t>
            </a:r>
          </a:p>
          <a:p>
            <a:pPr>
              <a:spcBef>
                <a:spcPts val="0"/>
              </a:spcBef>
            </a:pPr>
            <a:r>
              <a:rPr lang="en-US" sz="2400" dirty="0"/>
              <a:t>Attended 15 schools in 11 states</a:t>
            </a:r>
          </a:p>
          <a:p>
            <a:pPr>
              <a:spcBef>
                <a:spcPts val="0"/>
              </a:spcBef>
            </a:pPr>
            <a:r>
              <a:rPr lang="en-US" sz="2400" dirty="0"/>
              <a:t>All Braille readers</a:t>
            </a:r>
          </a:p>
        </p:txBody>
      </p:sp>
      <p:sp>
        <p:nvSpPr>
          <p:cNvPr id="7" name="Text Placeholder 6">
            <a:extLst>
              <a:ext uri="{FF2B5EF4-FFF2-40B4-BE49-F238E27FC236}">
                <a16:creationId xmlns:a16="http://schemas.microsoft.com/office/drawing/2014/main" id="{905F05DF-6DC8-BCCB-42ED-54EBED88EFF0}"/>
              </a:ext>
            </a:extLst>
          </p:cNvPr>
          <p:cNvSpPr>
            <a:spLocks noGrp="1"/>
          </p:cNvSpPr>
          <p:nvPr>
            <p:ph type="body" sz="quarter" idx="3"/>
          </p:nvPr>
        </p:nvSpPr>
        <p:spPr>
          <a:xfrm>
            <a:off x="6525014" y="1590092"/>
            <a:ext cx="4443984" cy="581608"/>
          </a:xfrm>
        </p:spPr>
        <p:txBody>
          <a:bodyPr/>
          <a:lstStyle/>
          <a:p>
            <a:r>
              <a:rPr lang="en-US" dirty="0"/>
              <a:t>QUANT Phase</a:t>
            </a:r>
          </a:p>
        </p:txBody>
      </p:sp>
      <p:sp>
        <p:nvSpPr>
          <p:cNvPr id="5" name="Content Placeholder 4">
            <a:extLst>
              <a:ext uri="{FF2B5EF4-FFF2-40B4-BE49-F238E27FC236}">
                <a16:creationId xmlns:a16="http://schemas.microsoft.com/office/drawing/2014/main" id="{4CED6D7A-9E0E-41CF-DD7C-033006029A3A}"/>
              </a:ext>
            </a:extLst>
          </p:cNvPr>
          <p:cNvSpPr>
            <a:spLocks noGrp="1"/>
          </p:cNvSpPr>
          <p:nvPr>
            <p:ph sz="quarter" idx="4"/>
          </p:nvPr>
        </p:nvSpPr>
        <p:spPr>
          <a:xfrm>
            <a:off x="6525014" y="2290813"/>
            <a:ext cx="4861672" cy="4100362"/>
          </a:xfrm>
        </p:spPr>
        <p:txBody>
          <a:bodyPr>
            <a:normAutofit/>
          </a:bodyPr>
          <a:lstStyle/>
          <a:p>
            <a:pPr>
              <a:spcBef>
                <a:spcPts val="0"/>
              </a:spcBef>
            </a:pPr>
            <a:r>
              <a:rPr lang="en-US" sz="2400" dirty="0"/>
              <a:t>Secondary dataset from NFB</a:t>
            </a:r>
          </a:p>
          <a:p>
            <a:pPr>
              <a:spcBef>
                <a:spcPts val="0"/>
              </a:spcBef>
            </a:pPr>
            <a:r>
              <a:rPr lang="en-US" sz="2400" dirty="0"/>
              <a:t>6 youth</a:t>
            </a:r>
          </a:p>
          <a:p>
            <a:pPr>
              <a:spcBef>
                <a:spcPts val="0"/>
              </a:spcBef>
            </a:pPr>
            <a:r>
              <a:rPr lang="en-US" sz="2400" dirty="0"/>
              <a:t>Age 15-21</a:t>
            </a:r>
          </a:p>
          <a:p>
            <a:pPr>
              <a:spcBef>
                <a:spcPts val="0"/>
              </a:spcBef>
            </a:pPr>
            <a:r>
              <a:rPr lang="en-US" sz="2400" dirty="0"/>
              <a:t>6 states</a:t>
            </a:r>
          </a:p>
          <a:p>
            <a:pPr>
              <a:spcBef>
                <a:spcPts val="0"/>
              </a:spcBef>
            </a:pPr>
            <a:r>
              <a:rPr lang="en-US" sz="2400" dirty="0"/>
              <a:t>No race, grade, or onset of blindness data</a:t>
            </a:r>
          </a:p>
        </p:txBody>
      </p:sp>
    </p:spTree>
    <p:extLst>
      <p:ext uri="{BB962C8B-B14F-4D97-AF65-F5344CB8AC3E}">
        <p14:creationId xmlns:p14="http://schemas.microsoft.com/office/powerpoint/2010/main" val="994312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8F5980B-4E4A-D12D-C672-026BDFD21644}"/>
              </a:ext>
            </a:extLst>
          </p:cNvPr>
          <p:cNvSpPr>
            <a:spLocks noGrp="1"/>
          </p:cNvSpPr>
          <p:nvPr>
            <p:ph type="title"/>
          </p:nvPr>
        </p:nvSpPr>
        <p:spPr/>
        <p:txBody>
          <a:bodyPr/>
          <a:lstStyle/>
          <a:p>
            <a:r>
              <a:rPr lang="en-US" dirty="0"/>
              <a:t>Data Collection &amp; Analysis</a:t>
            </a:r>
          </a:p>
        </p:txBody>
      </p:sp>
      <p:sp>
        <p:nvSpPr>
          <p:cNvPr id="8" name="Content Placeholder 7">
            <a:extLst>
              <a:ext uri="{FF2B5EF4-FFF2-40B4-BE49-F238E27FC236}">
                <a16:creationId xmlns:a16="http://schemas.microsoft.com/office/drawing/2014/main" id="{192B1C70-6123-093F-C8FE-3238E8AE1430}"/>
              </a:ext>
            </a:extLst>
          </p:cNvPr>
          <p:cNvSpPr>
            <a:spLocks noGrp="1"/>
          </p:cNvSpPr>
          <p:nvPr>
            <p:ph sz="half" idx="1"/>
          </p:nvPr>
        </p:nvSpPr>
        <p:spPr>
          <a:xfrm>
            <a:off x="1371600" y="1578543"/>
            <a:ext cx="4447786" cy="4937760"/>
          </a:xfrm>
        </p:spPr>
        <p:txBody>
          <a:bodyPr>
            <a:normAutofit/>
          </a:bodyPr>
          <a:lstStyle/>
          <a:p>
            <a:r>
              <a:rPr lang="en-US" sz="2400" dirty="0"/>
              <a:t>QUAL</a:t>
            </a:r>
          </a:p>
          <a:p>
            <a:pPr lvl="1"/>
            <a:r>
              <a:rPr lang="en-US" sz="2400" dirty="0"/>
              <a:t>Zoom Interviews (24-109 mins; </a:t>
            </a:r>
            <a:r>
              <a:rPr lang="en-US" sz="2400" i="1" dirty="0"/>
              <a:t>M</a:t>
            </a:r>
            <a:r>
              <a:rPr lang="en-US" sz="2400" dirty="0"/>
              <a:t> = 66.6)</a:t>
            </a:r>
          </a:p>
          <a:p>
            <a:pPr lvl="1"/>
            <a:r>
              <a:rPr lang="en-US" sz="2400" dirty="0"/>
              <a:t>5 Artifacts (250-1,430 words; M = 814.2) (e.g., blog post)</a:t>
            </a:r>
          </a:p>
          <a:p>
            <a:r>
              <a:rPr lang="en-US" sz="2400" dirty="0"/>
              <a:t>QUANT</a:t>
            </a:r>
          </a:p>
          <a:p>
            <a:pPr lvl="1"/>
            <a:r>
              <a:rPr lang="en-US" sz="2400" dirty="0"/>
              <a:t>Deidentified secondary data from NFB</a:t>
            </a:r>
          </a:p>
          <a:p>
            <a:pPr lvl="1"/>
            <a:r>
              <a:rPr lang="en-US" sz="2400" dirty="0"/>
              <a:t>Descriptive data</a:t>
            </a:r>
          </a:p>
        </p:txBody>
      </p:sp>
      <p:sp>
        <p:nvSpPr>
          <p:cNvPr id="9" name="Content Placeholder 8">
            <a:extLst>
              <a:ext uri="{FF2B5EF4-FFF2-40B4-BE49-F238E27FC236}">
                <a16:creationId xmlns:a16="http://schemas.microsoft.com/office/drawing/2014/main" id="{AACF2545-BFA1-95B9-7632-096FD4F7596B}"/>
              </a:ext>
            </a:extLst>
          </p:cNvPr>
          <p:cNvSpPr>
            <a:spLocks noGrp="1"/>
          </p:cNvSpPr>
          <p:nvPr>
            <p:ph sz="half" idx="2"/>
          </p:nvPr>
        </p:nvSpPr>
        <p:spPr>
          <a:xfrm>
            <a:off x="6525403" y="1578543"/>
            <a:ext cx="4447786" cy="4937760"/>
          </a:xfrm>
        </p:spPr>
        <p:txBody>
          <a:bodyPr>
            <a:normAutofit/>
          </a:bodyPr>
          <a:lstStyle/>
          <a:p>
            <a:r>
              <a:rPr lang="en-US" sz="2400" dirty="0"/>
              <a:t>QUAL</a:t>
            </a:r>
          </a:p>
          <a:p>
            <a:pPr lvl="1"/>
            <a:r>
              <a:rPr lang="en-US" sz="2400" dirty="0"/>
              <a:t>Several rounds of emergent coding </a:t>
            </a:r>
          </a:p>
          <a:p>
            <a:pPr lvl="1"/>
            <a:r>
              <a:rPr lang="en-US" sz="2400" dirty="0"/>
              <a:t>Analytic memos</a:t>
            </a:r>
          </a:p>
          <a:p>
            <a:pPr lvl="1"/>
            <a:r>
              <a:rPr lang="en-US" sz="2400" dirty="0"/>
              <a:t>Constant comparative method</a:t>
            </a:r>
          </a:p>
          <a:p>
            <a:r>
              <a:rPr lang="en-US" sz="2400" dirty="0"/>
              <a:t>QUANT</a:t>
            </a:r>
          </a:p>
          <a:p>
            <a:pPr lvl="1"/>
            <a:r>
              <a:rPr lang="en-US" sz="2400" dirty="0"/>
              <a:t>Counting</a:t>
            </a:r>
          </a:p>
          <a:p>
            <a:pPr lvl="1"/>
            <a:r>
              <a:rPr lang="en-US" sz="2400" dirty="0"/>
              <a:t>Coding short open-ended responses</a:t>
            </a:r>
          </a:p>
        </p:txBody>
      </p:sp>
    </p:spTree>
    <p:extLst>
      <p:ext uri="{BB962C8B-B14F-4D97-AF65-F5344CB8AC3E}">
        <p14:creationId xmlns:p14="http://schemas.microsoft.com/office/powerpoint/2010/main" val="510871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8FF57-46B6-3112-719F-0A546E2360AA}"/>
              </a:ext>
            </a:extLst>
          </p:cNvPr>
          <p:cNvSpPr>
            <a:spLocks noGrp="1"/>
          </p:cNvSpPr>
          <p:nvPr>
            <p:ph type="title"/>
          </p:nvPr>
        </p:nvSpPr>
        <p:spPr/>
        <p:txBody>
          <a:bodyPr/>
          <a:lstStyle/>
          <a:p>
            <a:r>
              <a:rPr lang="en-US" dirty="0"/>
              <a:t>Limitations</a:t>
            </a:r>
          </a:p>
        </p:txBody>
      </p:sp>
      <p:sp>
        <p:nvSpPr>
          <p:cNvPr id="3" name="Content Placeholder 2">
            <a:extLst>
              <a:ext uri="{FF2B5EF4-FFF2-40B4-BE49-F238E27FC236}">
                <a16:creationId xmlns:a16="http://schemas.microsoft.com/office/drawing/2014/main" id="{B492259E-624B-261E-0C1D-96572F095BFB}"/>
              </a:ext>
            </a:extLst>
          </p:cNvPr>
          <p:cNvSpPr>
            <a:spLocks noGrp="1"/>
          </p:cNvSpPr>
          <p:nvPr>
            <p:ph idx="1"/>
          </p:nvPr>
        </p:nvSpPr>
        <p:spPr/>
        <p:txBody>
          <a:bodyPr>
            <a:normAutofit/>
          </a:bodyPr>
          <a:lstStyle/>
          <a:p>
            <a:r>
              <a:rPr lang="en-US" sz="2800" dirty="0"/>
              <a:t>Sample is purposeful (QUAL) and convenient (QUANT), not representative</a:t>
            </a:r>
          </a:p>
          <a:p>
            <a:r>
              <a:rPr lang="en-US" sz="2800" dirty="0"/>
              <a:t>Skewed: congenital blindness, age 18-21, learning nonvisually, engaged in blind community</a:t>
            </a:r>
          </a:p>
          <a:p>
            <a:r>
              <a:rPr lang="en-US" sz="2800" dirty="0"/>
              <a:t>Findings may not fully represent the experiences of younger adventitiously blind students who are not engaged in the blind community</a:t>
            </a:r>
          </a:p>
        </p:txBody>
      </p:sp>
    </p:spTree>
    <p:extLst>
      <p:ext uri="{BB962C8B-B14F-4D97-AF65-F5344CB8AC3E}">
        <p14:creationId xmlns:p14="http://schemas.microsoft.com/office/powerpoint/2010/main" val="1465042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26510-68C8-F2A8-73A2-71B71CAFEC87}"/>
              </a:ext>
            </a:extLst>
          </p:cNvPr>
          <p:cNvSpPr>
            <a:spLocks noGrp="1"/>
          </p:cNvSpPr>
          <p:nvPr>
            <p:ph type="title"/>
          </p:nvPr>
        </p:nvSpPr>
        <p:spPr/>
        <p:txBody>
          <a:bodyPr/>
          <a:lstStyle/>
          <a:p>
            <a:r>
              <a:rPr lang="en-US" dirty="0"/>
              <a:t>Findings</a:t>
            </a:r>
          </a:p>
        </p:txBody>
      </p:sp>
    </p:spTree>
    <p:extLst>
      <p:ext uri="{BB962C8B-B14F-4D97-AF65-F5344CB8AC3E}">
        <p14:creationId xmlns:p14="http://schemas.microsoft.com/office/powerpoint/2010/main" val="2554665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3741-65D4-BB13-8FA1-633F1BC6863D}"/>
              </a:ext>
            </a:extLst>
          </p:cNvPr>
          <p:cNvSpPr>
            <a:spLocks noGrp="1"/>
          </p:cNvSpPr>
          <p:nvPr>
            <p:ph type="title"/>
          </p:nvPr>
        </p:nvSpPr>
        <p:spPr/>
        <p:txBody>
          <a:bodyPr/>
          <a:lstStyle/>
          <a:p>
            <a:r>
              <a:rPr lang="en-US" dirty="0"/>
              <a:t>RQ1: AT Usage </a:t>
            </a:r>
          </a:p>
        </p:txBody>
      </p:sp>
      <p:sp>
        <p:nvSpPr>
          <p:cNvPr id="3" name="Content Placeholder 2">
            <a:extLst>
              <a:ext uri="{FF2B5EF4-FFF2-40B4-BE49-F238E27FC236}">
                <a16:creationId xmlns:a16="http://schemas.microsoft.com/office/drawing/2014/main" id="{4B6F2277-DB46-E069-5355-2B338FB367EB}"/>
              </a:ext>
            </a:extLst>
          </p:cNvPr>
          <p:cNvSpPr>
            <a:spLocks noGrp="1"/>
          </p:cNvSpPr>
          <p:nvPr>
            <p:ph idx="1"/>
          </p:nvPr>
        </p:nvSpPr>
        <p:spPr>
          <a:xfrm>
            <a:off x="1371600" y="1775258"/>
            <a:ext cx="10659980" cy="4743451"/>
          </a:xfrm>
        </p:spPr>
        <p:txBody>
          <a:bodyPr>
            <a:noAutofit/>
          </a:bodyPr>
          <a:lstStyle/>
          <a:p>
            <a:r>
              <a:rPr lang="en-US" sz="2800" dirty="0"/>
              <a:t>90% (</a:t>
            </a:r>
            <a:r>
              <a:rPr lang="en-US" sz="2800" i="1" dirty="0"/>
              <a:t>n</a:t>
            </a:r>
            <a:r>
              <a:rPr lang="en-US" sz="2800" dirty="0"/>
              <a:t> = 20) used a combo of AT (as many as 5)</a:t>
            </a:r>
          </a:p>
          <a:p>
            <a:r>
              <a:rPr lang="en-US" sz="2800" dirty="0"/>
              <a:t>All used at least 1 screen reader: </a:t>
            </a:r>
          </a:p>
          <a:p>
            <a:pPr lvl="1"/>
            <a:r>
              <a:rPr lang="en-US" sz="2800" dirty="0"/>
              <a:t>Mobile: VO (</a:t>
            </a:r>
            <a:r>
              <a:rPr lang="en-US" sz="2800" i="0" dirty="0"/>
              <a:t>n</a:t>
            </a:r>
            <a:r>
              <a:rPr lang="en-US" sz="2800" dirty="0"/>
              <a:t> = 16)</a:t>
            </a:r>
          </a:p>
          <a:p>
            <a:pPr lvl="1"/>
            <a:r>
              <a:rPr lang="en-US" sz="2800" dirty="0"/>
              <a:t>Computer: JAWS (</a:t>
            </a:r>
            <a:r>
              <a:rPr lang="en-US" sz="2800" i="0" dirty="0"/>
              <a:t>n</a:t>
            </a:r>
            <a:r>
              <a:rPr lang="en-US" sz="2800" dirty="0"/>
              <a:t> = 8), ChromeVox (n = 3), VO (</a:t>
            </a:r>
            <a:r>
              <a:rPr lang="en-US" sz="2800" i="0" dirty="0"/>
              <a:t>n</a:t>
            </a:r>
            <a:r>
              <a:rPr lang="en-US" sz="2800" dirty="0"/>
              <a:t> = 2), &amp; NVDA (</a:t>
            </a:r>
            <a:r>
              <a:rPr lang="en-US" sz="2800" i="0" dirty="0"/>
              <a:t>n</a:t>
            </a:r>
            <a:r>
              <a:rPr lang="en-US" sz="2800" dirty="0"/>
              <a:t> = 1)</a:t>
            </a:r>
          </a:p>
          <a:p>
            <a:pPr lvl="2"/>
            <a:r>
              <a:rPr lang="en-US" sz="2800" dirty="0"/>
              <a:t>Chromebook &amp; ChromeVox: required; “super trash”</a:t>
            </a:r>
          </a:p>
          <a:p>
            <a:r>
              <a:rPr lang="en-US" sz="2800" dirty="0"/>
              <a:t>17 participants had access to refreshable Braille: RBD (</a:t>
            </a:r>
            <a:r>
              <a:rPr lang="en-US" sz="2800" i="1" dirty="0"/>
              <a:t>n</a:t>
            </a:r>
            <a:r>
              <a:rPr lang="en-US" sz="2800" dirty="0"/>
              <a:t> = 12), Braille Notetaker (</a:t>
            </a:r>
            <a:r>
              <a:rPr lang="en-US" sz="2800" i="1" dirty="0"/>
              <a:t>n</a:t>
            </a:r>
            <a:r>
              <a:rPr lang="en-US" sz="2800" dirty="0"/>
              <a:t> = 11)</a:t>
            </a:r>
          </a:p>
          <a:p>
            <a:r>
              <a:rPr lang="en-US" sz="2800" dirty="0"/>
              <a:t>4 participants used screen magnification</a:t>
            </a:r>
          </a:p>
        </p:txBody>
      </p:sp>
    </p:spTree>
    <p:extLst>
      <p:ext uri="{BB962C8B-B14F-4D97-AF65-F5344CB8AC3E}">
        <p14:creationId xmlns:p14="http://schemas.microsoft.com/office/powerpoint/2010/main" val="3426878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763D6-59FE-9679-DB6B-7882A7926F70}"/>
              </a:ext>
            </a:extLst>
          </p:cNvPr>
          <p:cNvSpPr>
            <a:spLocks noGrp="1"/>
          </p:cNvSpPr>
          <p:nvPr>
            <p:ph type="title"/>
          </p:nvPr>
        </p:nvSpPr>
        <p:spPr>
          <a:xfrm>
            <a:off x="1371600" y="377791"/>
            <a:ext cx="9601200" cy="1485900"/>
          </a:xfrm>
        </p:spPr>
        <p:txBody>
          <a:bodyPr/>
          <a:lstStyle/>
          <a:p>
            <a:r>
              <a:rPr lang="en-US" dirty="0"/>
              <a:t>RQ2: Developing AT Literacy</a:t>
            </a:r>
          </a:p>
        </p:txBody>
      </p:sp>
      <p:sp>
        <p:nvSpPr>
          <p:cNvPr id="3" name="Content Placeholder 2">
            <a:extLst>
              <a:ext uri="{FF2B5EF4-FFF2-40B4-BE49-F238E27FC236}">
                <a16:creationId xmlns:a16="http://schemas.microsoft.com/office/drawing/2014/main" id="{8734580A-88F1-384E-64EF-CE8148230CD5}"/>
              </a:ext>
            </a:extLst>
          </p:cNvPr>
          <p:cNvSpPr>
            <a:spLocks noGrp="1"/>
          </p:cNvSpPr>
          <p:nvPr>
            <p:ph idx="1"/>
          </p:nvPr>
        </p:nvSpPr>
        <p:spPr>
          <a:xfrm>
            <a:off x="1371598" y="1491919"/>
            <a:ext cx="10534853" cy="4928128"/>
          </a:xfrm>
        </p:spPr>
        <p:txBody>
          <a:bodyPr>
            <a:noAutofit/>
          </a:bodyPr>
          <a:lstStyle/>
          <a:p>
            <a:r>
              <a:rPr lang="en-US" sz="2400" dirty="0"/>
              <a:t>Began in 4</a:t>
            </a:r>
            <a:r>
              <a:rPr lang="en-US" sz="2400" baseline="30000" dirty="0"/>
              <a:t>th</a:t>
            </a:r>
            <a:r>
              <a:rPr lang="en-US" sz="2400" dirty="0"/>
              <a:t>-6</a:t>
            </a:r>
            <a:r>
              <a:rPr lang="en-US" sz="2400" baseline="30000" dirty="0"/>
              <a:t>th</a:t>
            </a:r>
            <a:r>
              <a:rPr lang="en-US" sz="2400" dirty="0"/>
              <a:t> grade with Braille notetakers and typing; accelerated in middle school </a:t>
            </a:r>
          </a:p>
          <a:p>
            <a:pPr lvl="1"/>
            <a:r>
              <a:rPr lang="en-US" sz="2400" dirty="0"/>
              <a:t>“Well, I kind of started a little bit in fourth grade with the BrailleSense. I did a lot of typing training and stuff, but I didn’t start using the laptop in class till eighth grade.” (Callie)</a:t>
            </a:r>
          </a:p>
          <a:p>
            <a:r>
              <a:rPr lang="en-US" sz="2400" dirty="0"/>
              <a:t>Frequently had to direct own learning: 5 fully self-taught; 3 partially self-taught</a:t>
            </a:r>
          </a:p>
          <a:p>
            <a:pPr lvl="1"/>
            <a:r>
              <a:rPr lang="en-US" sz="2400" dirty="0"/>
              <a:t>“I literally had to teach myself… it’s really in middle school when I actually had to literally put the pedal to the metal and actually teach myself how to use the technology. Because I didn’t have adequate training and I wasn’t going to let the school system that was inadequately preparing me for life stop me from being successful.” (Kennedy)</a:t>
            </a:r>
          </a:p>
          <a:p>
            <a:r>
              <a:rPr lang="en-US" sz="2400" dirty="0"/>
              <a:t>Teachers didn’t have the knowledge to teach AT</a:t>
            </a:r>
          </a:p>
        </p:txBody>
      </p:sp>
    </p:spTree>
    <p:extLst>
      <p:ext uri="{BB962C8B-B14F-4D97-AF65-F5344CB8AC3E}">
        <p14:creationId xmlns:p14="http://schemas.microsoft.com/office/powerpoint/2010/main" val="2770469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A7CE9-C005-E355-7319-2837E79CE2A4}"/>
              </a:ext>
            </a:extLst>
          </p:cNvPr>
          <p:cNvSpPr>
            <a:spLocks noGrp="1"/>
          </p:cNvSpPr>
          <p:nvPr>
            <p:ph type="title"/>
          </p:nvPr>
        </p:nvSpPr>
        <p:spPr>
          <a:xfrm>
            <a:off x="1371600" y="464418"/>
            <a:ext cx="9601200" cy="1485900"/>
          </a:xfrm>
        </p:spPr>
        <p:txBody>
          <a:bodyPr/>
          <a:lstStyle/>
          <a:p>
            <a:r>
              <a:rPr lang="en-US" dirty="0"/>
              <a:t>RQ3: Differentiating between in/accessible instructional tech</a:t>
            </a:r>
          </a:p>
        </p:txBody>
      </p:sp>
      <p:sp>
        <p:nvSpPr>
          <p:cNvPr id="3" name="Content Placeholder 2">
            <a:extLst>
              <a:ext uri="{FF2B5EF4-FFF2-40B4-BE49-F238E27FC236}">
                <a16:creationId xmlns:a16="http://schemas.microsoft.com/office/drawing/2014/main" id="{3C92D4EE-174A-D074-E158-E24973FEDDE6}"/>
              </a:ext>
            </a:extLst>
          </p:cNvPr>
          <p:cNvSpPr>
            <a:spLocks noGrp="1"/>
          </p:cNvSpPr>
          <p:nvPr>
            <p:ph idx="1"/>
          </p:nvPr>
        </p:nvSpPr>
        <p:spPr>
          <a:xfrm>
            <a:off x="1371600" y="2146436"/>
            <a:ext cx="9601200" cy="4374682"/>
          </a:xfrm>
        </p:spPr>
        <p:txBody>
          <a:bodyPr>
            <a:noAutofit/>
          </a:bodyPr>
          <a:lstStyle/>
          <a:p>
            <a:r>
              <a:rPr lang="en-US" sz="2800" dirty="0"/>
              <a:t>Inquiry process</a:t>
            </a:r>
          </a:p>
          <a:p>
            <a:pPr lvl="1"/>
            <a:r>
              <a:rPr lang="en-US" sz="2800" dirty="0"/>
              <a:t>“You got to just play with it a little bit. You got to see what works and what doesn’t…” (Ashley)</a:t>
            </a:r>
          </a:p>
          <a:p>
            <a:pPr lvl="1"/>
            <a:r>
              <a:rPr lang="en-US" sz="2800" dirty="0"/>
              <a:t>“when you download an app, there’s nothing that says, ‘Hey, this is going to work”’ (Captain Marvel)</a:t>
            </a:r>
          </a:p>
          <a:p>
            <a:r>
              <a:rPr lang="en-US" sz="2800" dirty="0"/>
              <a:t>Accessible instructional technologies are both</a:t>
            </a:r>
            <a:r>
              <a:rPr lang="en-US" sz="2800" b="1" dirty="0"/>
              <a:t> (1) easy to learn to use and (2) easy to use to learn.</a:t>
            </a:r>
          </a:p>
          <a:p>
            <a:pPr lvl="1"/>
            <a:r>
              <a:rPr lang="en-US" sz="2800" dirty="0"/>
              <a:t>9 factors across the 2 dimensions</a:t>
            </a:r>
          </a:p>
        </p:txBody>
      </p:sp>
    </p:spTree>
    <p:extLst>
      <p:ext uri="{BB962C8B-B14F-4D97-AF65-F5344CB8AC3E}">
        <p14:creationId xmlns:p14="http://schemas.microsoft.com/office/powerpoint/2010/main" val="577232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BF1D164-CCCD-AAC2-2515-5121A0A10565}"/>
              </a:ext>
            </a:extLst>
          </p:cNvPr>
          <p:cNvSpPr>
            <a:spLocks noGrp="1"/>
          </p:cNvSpPr>
          <p:nvPr>
            <p:ph type="title"/>
          </p:nvPr>
        </p:nvSpPr>
        <p:spPr>
          <a:xfrm>
            <a:off x="967902" y="1194180"/>
            <a:ext cx="3523938" cy="5020353"/>
          </a:xfrm>
        </p:spPr>
        <p:txBody>
          <a:bodyPr>
            <a:normAutofit/>
          </a:bodyPr>
          <a:lstStyle/>
          <a:p>
            <a:r>
              <a:rPr lang="en-US" dirty="0"/>
              <a:t>Factor 1: </a:t>
            </a:r>
            <a:br>
              <a:rPr lang="en-US" dirty="0"/>
            </a:br>
            <a:r>
              <a:rPr lang="en-US" dirty="0"/>
              <a:t>How complex is the interface?</a:t>
            </a:r>
          </a:p>
        </p:txBody>
      </p:sp>
      <p:sp>
        <p:nvSpPr>
          <p:cNvPr id="17" name="Rectangle 16">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BCD942AD-C777-BFF3-EE67-A414A3D7D4A2}"/>
              </a:ext>
            </a:extLst>
          </p:cNvPr>
          <p:cNvSpPr>
            <a:spLocks noGrp="1"/>
          </p:cNvSpPr>
          <p:nvPr>
            <p:ph idx="1"/>
          </p:nvPr>
        </p:nvSpPr>
        <p:spPr>
          <a:xfrm>
            <a:off x="5056541" y="1194179"/>
            <a:ext cx="6114847" cy="5020353"/>
          </a:xfrm>
        </p:spPr>
        <p:txBody>
          <a:bodyPr>
            <a:normAutofit/>
          </a:bodyPr>
          <a:lstStyle/>
          <a:p>
            <a:pPr marL="0" indent="0">
              <a:buNone/>
            </a:pPr>
            <a:r>
              <a:rPr lang="en-US" sz="2800" dirty="0"/>
              <a:t>The app on my iPad, I can just easily scroll through things, and I know where everything is, but on the desktop, I have to constantly push tab or the arrow keys and navigate around all of these boxes that say blank and stuff. (Juliana)</a:t>
            </a:r>
          </a:p>
        </p:txBody>
      </p:sp>
    </p:spTree>
    <p:extLst>
      <p:ext uri="{BB962C8B-B14F-4D97-AF65-F5344CB8AC3E}">
        <p14:creationId xmlns:p14="http://schemas.microsoft.com/office/powerpoint/2010/main" val="3116030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25267BF-DD89-D278-1871-701E55E7B099}"/>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3F377FD-1128-76E7-5F09-EC6036178F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1FC6D60-331C-9921-1D84-2648AA4495F1}"/>
              </a:ext>
            </a:extLst>
          </p:cNvPr>
          <p:cNvSpPr>
            <a:spLocks noGrp="1"/>
          </p:cNvSpPr>
          <p:nvPr>
            <p:ph type="title"/>
          </p:nvPr>
        </p:nvSpPr>
        <p:spPr>
          <a:xfrm>
            <a:off x="967902" y="1194180"/>
            <a:ext cx="3681100" cy="5020353"/>
          </a:xfrm>
        </p:spPr>
        <p:txBody>
          <a:bodyPr>
            <a:normAutofit/>
          </a:bodyPr>
          <a:lstStyle/>
          <a:p>
            <a:r>
              <a:rPr lang="en-US" dirty="0"/>
              <a:t>Factor 2: </a:t>
            </a:r>
            <a:r>
              <a:rPr lang="en-US" dirty="0">
                <a:solidFill>
                  <a:schemeClr val="dk1"/>
                </a:solidFill>
              </a:rPr>
              <a:t>Does navigating the interface require knowledge I have not yet had a chance to develop?</a:t>
            </a:r>
            <a:endParaRPr lang="en-US" dirty="0"/>
          </a:p>
        </p:txBody>
      </p:sp>
      <p:sp>
        <p:nvSpPr>
          <p:cNvPr id="17" name="Rectangle 16">
            <a:extLst>
              <a:ext uri="{FF2B5EF4-FFF2-40B4-BE49-F238E27FC236}">
                <a16:creationId xmlns:a16="http://schemas.microsoft.com/office/drawing/2014/main" id="{97E88704-712C-6CEA-3418-BC29385638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DD3DBBF2-D4F1-E472-FE77-731BFB2F58F4}"/>
              </a:ext>
            </a:extLst>
          </p:cNvPr>
          <p:cNvSpPr>
            <a:spLocks noGrp="1"/>
          </p:cNvSpPr>
          <p:nvPr>
            <p:ph idx="1"/>
          </p:nvPr>
        </p:nvSpPr>
        <p:spPr>
          <a:xfrm>
            <a:off x="5056541" y="1194179"/>
            <a:ext cx="6114847" cy="5020353"/>
          </a:xfrm>
        </p:spPr>
        <p:txBody>
          <a:bodyPr>
            <a:normAutofit/>
          </a:bodyPr>
          <a:lstStyle/>
          <a:p>
            <a:pPr marL="0" indent="0">
              <a:buNone/>
            </a:pPr>
            <a:r>
              <a:rPr lang="en-US" sz="2800" dirty="0"/>
              <a:t>Just how to get to the comments [in Google Docs] was really irritating because it’s like there’s commands, there’s so many new commands. And then having your cursor knowing exactly where it is, I kind of had to learn about that because it’s a little bit different than in JAWS. (Callie)</a:t>
            </a:r>
          </a:p>
        </p:txBody>
      </p:sp>
    </p:spTree>
    <p:extLst>
      <p:ext uri="{BB962C8B-B14F-4D97-AF65-F5344CB8AC3E}">
        <p14:creationId xmlns:p14="http://schemas.microsoft.com/office/powerpoint/2010/main" val="1088932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61FFD16-606F-AFC8-35CC-3637DD7D6CB1}"/>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CDE0173-95C8-AF1D-4A03-6B08978727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CCCCC4A-5268-30A3-DCDA-1861BBEEC07B}"/>
              </a:ext>
            </a:extLst>
          </p:cNvPr>
          <p:cNvSpPr>
            <a:spLocks noGrp="1"/>
          </p:cNvSpPr>
          <p:nvPr>
            <p:ph type="title"/>
          </p:nvPr>
        </p:nvSpPr>
        <p:spPr>
          <a:xfrm>
            <a:off x="967902" y="1194180"/>
            <a:ext cx="3523938" cy="5020353"/>
          </a:xfrm>
        </p:spPr>
        <p:txBody>
          <a:bodyPr>
            <a:normAutofit fontScale="90000"/>
          </a:bodyPr>
          <a:lstStyle/>
          <a:p>
            <a:r>
              <a:rPr lang="en-US" dirty="0"/>
              <a:t>Factor 3: </a:t>
            </a:r>
            <a:r>
              <a:rPr lang="en-US" dirty="0">
                <a:solidFill>
                  <a:schemeClr val="dk1"/>
                </a:solidFill>
              </a:rPr>
              <a:t>Does the interface help me communicate with my sighted peers and teachers about using this tool?</a:t>
            </a:r>
            <a:endParaRPr lang="en-US" dirty="0"/>
          </a:p>
        </p:txBody>
      </p:sp>
      <p:sp>
        <p:nvSpPr>
          <p:cNvPr id="17" name="Rectangle 16">
            <a:extLst>
              <a:ext uri="{FF2B5EF4-FFF2-40B4-BE49-F238E27FC236}">
                <a16:creationId xmlns:a16="http://schemas.microsoft.com/office/drawing/2014/main" id="{36EFD8EE-41D6-A48A-5F3A-E4A0FFB42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DB0C40D2-1215-1E82-237D-5B30A143D07D}"/>
              </a:ext>
            </a:extLst>
          </p:cNvPr>
          <p:cNvSpPr>
            <a:spLocks noGrp="1"/>
          </p:cNvSpPr>
          <p:nvPr>
            <p:ph idx="1"/>
          </p:nvPr>
        </p:nvSpPr>
        <p:spPr>
          <a:xfrm>
            <a:off x="5056541" y="1194179"/>
            <a:ext cx="6114847" cy="5020353"/>
          </a:xfrm>
        </p:spPr>
        <p:txBody>
          <a:bodyPr>
            <a:normAutofit/>
          </a:bodyPr>
          <a:lstStyle/>
          <a:p>
            <a:pPr marL="0" indent="0">
              <a:buNone/>
            </a:pPr>
            <a:r>
              <a:rPr lang="en-US" sz="2800" dirty="0"/>
              <a:t>She [sighted teaching assistant] said, “Click on the lessons tab.” But here I was looking for the lessons tab, and it turns out I was supposed to have been looking for the lessons link… There’s a difference between a tab and a link. Part of the issue was the terminology, (Jada)</a:t>
            </a:r>
          </a:p>
          <a:p>
            <a:pPr marL="0" indent="0">
              <a:buNone/>
            </a:pPr>
            <a:endParaRPr lang="en-US" sz="2800" dirty="0"/>
          </a:p>
        </p:txBody>
      </p:sp>
    </p:spTree>
    <p:extLst>
      <p:ext uri="{BB962C8B-B14F-4D97-AF65-F5344CB8AC3E}">
        <p14:creationId xmlns:p14="http://schemas.microsoft.com/office/powerpoint/2010/main" val="2930679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1479313-FAB5-3B35-2AA2-E036D8F4F9E5}"/>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2CDE41-34FE-724F-0143-74BAAB1C12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87B4768-93C9-D33E-5AAF-3A0A909D2EBE}"/>
              </a:ext>
            </a:extLst>
          </p:cNvPr>
          <p:cNvSpPr>
            <a:spLocks noGrp="1"/>
          </p:cNvSpPr>
          <p:nvPr>
            <p:ph type="title"/>
          </p:nvPr>
        </p:nvSpPr>
        <p:spPr>
          <a:xfrm>
            <a:off x="967902" y="1194180"/>
            <a:ext cx="3523938" cy="5020353"/>
          </a:xfrm>
        </p:spPr>
        <p:txBody>
          <a:bodyPr>
            <a:normAutofit/>
          </a:bodyPr>
          <a:lstStyle/>
          <a:p>
            <a:r>
              <a:rPr lang="en-US" dirty="0"/>
              <a:t>Factor 4: </a:t>
            </a:r>
            <a:r>
              <a:rPr lang="en-US" dirty="0">
                <a:solidFill>
                  <a:schemeClr val="dk1"/>
                </a:solidFill>
              </a:rPr>
              <a:t>Are the buttons labeled and do the labels make sense?</a:t>
            </a:r>
            <a:r>
              <a:rPr lang="en-US" dirty="0"/>
              <a:t> </a:t>
            </a:r>
          </a:p>
        </p:txBody>
      </p:sp>
      <p:sp>
        <p:nvSpPr>
          <p:cNvPr id="17" name="Rectangle 16">
            <a:extLst>
              <a:ext uri="{FF2B5EF4-FFF2-40B4-BE49-F238E27FC236}">
                <a16:creationId xmlns:a16="http://schemas.microsoft.com/office/drawing/2014/main" id="{F039A5FB-978D-82DB-30D3-394CBEEDB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C415A397-88ED-E82F-ED93-2B4F7C8EE5B2}"/>
              </a:ext>
            </a:extLst>
          </p:cNvPr>
          <p:cNvSpPr>
            <a:spLocks noGrp="1"/>
          </p:cNvSpPr>
          <p:nvPr>
            <p:ph idx="1"/>
          </p:nvPr>
        </p:nvSpPr>
        <p:spPr>
          <a:xfrm>
            <a:off x="5056541" y="1194179"/>
            <a:ext cx="6114847" cy="5020353"/>
          </a:xfrm>
        </p:spPr>
        <p:txBody>
          <a:bodyPr>
            <a:normAutofit/>
          </a:bodyPr>
          <a:lstStyle/>
          <a:p>
            <a:pPr marL="0" indent="0">
              <a:buNone/>
            </a:pPr>
            <a:r>
              <a:rPr lang="en-US" sz="2800" dirty="0">
                <a:solidFill>
                  <a:schemeClr val="dk1"/>
                </a:solidFill>
              </a:rPr>
              <a:t>I just have a screen that says the word ‘button’ a bunch of times and it’s not very helpful.</a:t>
            </a:r>
            <a:r>
              <a:rPr lang="en-US" sz="3200" dirty="0">
                <a:solidFill>
                  <a:schemeClr val="dk1"/>
                </a:solidFill>
              </a:rPr>
              <a:t> (Captain Marvel)</a:t>
            </a:r>
            <a:endParaRPr lang="en-US" sz="2800" dirty="0">
              <a:solidFill>
                <a:schemeClr val="dk1"/>
              </a:solidFill>
            </a:endParaRPr>
          </a:p>
          <a:p>
            <a:pPr marL="0" indent="0">
              <a:buNone/>
            </a:pPr>
            <a:endParaRPr lang="en-US" sz="2800" dirty="0"/>
          </a:p>
        </p:txBody>
      </p:sp>
    </p:spTree>
    <p:extLst>
      <p:ext uri="{BB962C8B-B14F-4D97-AF65-F5344CB8AC3E}">
        <p14:creationId xmlns:p14="http://schemas.microsoft.com/office/powerpoint/2010/main" val="3515834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B615F2E-BBC7-67F4-786E-F6DCD69F9FF8}"/>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36A2645-86FF-5AEA-3A75-6F33980FE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D279A1-0C1C-EE7C-5B0E-A60ECFEE0734}"/>
              </a:ext>
            </a:extLst>
          </p:cNvPr>
          <p:cNvSpPr>
            <a:spLocks noGrp="1"/>
          </p:cNvSpPr>
          <p:nvPr>
            <p:ph type="title"/>
          </p:nvPr>
        </p:nvSpPr>
        <p:spPr>
          <a:xfrm>
            <a:off x="967901" y="1194180"/>
            <a:ext cx="3883231" cy="5020353"/>
          </a:xfrm>
        </p:spPr>
        <p:txBody>
          <a:bodyPr>
            <a:normAutofit fontScale="90000"/>
          </a:bodyPr>
          <a:lstStyle/>
          <a:p>
            <a:r>
              <a:rPr lang="en-US" dirty="0"/>
              <a:t>Factor 5: </a:t>
            </a:r>
            <a:r>
              <a:rPr lang="en-US" dirty="0">
                <a:solidFill>
                  <a:schemeClr val="dk1"/>
                </a:solidFill>
              </a:rPr>
              <a:t>Can I access the interface on multiple devices running different operating systems and browsers?</a:t>
            </a:r>
            <a:endParaRPr lang="en-US" dirty="0"/>
          </a:p>
        </p:txBody>
      </p:sp>
      <p:sp>
        <p:nvSpPr>
          <p:cNvPr id="17" name="Rectangle 16">
            <a:extLst>
              <a:ext uri="{FF2B5EF4-FFF2-40B4-BE49-F238E27FC236}">
                <a16:creationId xmlns:a16="http://schemas.microsoft.com/office/drawing/2014/main" id="{5190AFC9-2080-41CC-E36C-0F693A303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01C6EFF3-C07A-B570-DEB1-290B58B1176D}"/>
              </a:ext>
            </a:extLst>
          </p:cNvPr>
          <p:cNvSpPr>
            <a:spLocks noGrp="1"/>
          </p:cNvSpPr>
          <p:nvPr>
            <p:ph idx="1"/>
          </p:nvPr>
        </p:nvSpPr>
        <p:spPr>
          <a:xfrm>
            <a:off x="5056541" y="1194179"/>
            <a:ext cx="6114847" cy="5020353"/>
          </a:xfrm>
        </p:spPr>
        <p:txBody>
          <a:bodyPr>
            <a:normAutofit/>
          </a:bodyPr>
          <a:lstStyle/>
          <a:p>
            <a:pPr marL="0" lvl="0" indent="0">
              <a:lnSpc>
                <a:spcPct val="100000"/>
              </a:lnSpc>
              <a:spcBef>
                <a:spcPts val="0"/>
              </a:spcBef>
              <a:spcAft>
                <a:spcPts val="0"/>
              </a:spcAft>
              <a:buNone/>
              <a:defRPr/>
            </a:pPr>
            <a:r>
              <a:rPr lang="en-US" sz="2800" dirty="0"/>
              <a:t>I would type my word documents on my iPad, but it was pretty difficult for me to edit my word documents on my iPad. So, I would prefer to edit my documents on my home computer. (Rebecca)</a:t>
            </a:r>
          </a:p>
          <a:p>
            <a:pPr marL="0" indent="0">
              <a:buNone/>
            </a:pPr>
            <a:endParaRPr lang="en-US" sz="2800" dirty="0"/>
          </a:p>
        </p:txBody>
      </p:sp>
    </p:spTree>
    <p:extLst>
      <p:ext uri="{BB962C8B-B14F-4D97-AF65-F5344CB8AC3E}">
        <p14:creationId xmlns:p14="http://schemas.microsoft.com/office/powerpoint/2010/main" val="846454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F4E9E51-4E1B-6533-C67C-D62931214441}"/>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BFDAD86-FC1E-92CB-9832-720CA6B273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89D801D-FA4A-731C-BB60-4BBC8A537445}"/>
              </a:ext>
            </a:extLst>
          </p:cNvPr>
          <p:cNvSpPr>
            <a:spLocks noGrp="1"/>
          </p:cNvSpPr>
          <p:nvPr>
            <p:ph type="title"/>
          </p:nvPr>
        </p:nvSpPr>
        <p:spPr>
          <a:xfrm>
            <a:off x="967902" y="1194180"/>
            <a:ext cx="3523938" cy="5020353"/>
          </a:xfrm>
        </p:spPr>
        <p:txBody>
          <a:bodyPr>
            <a:normAutofit/>
          </a:bodyPr>
          <a:lstStyle/>
          <a:p>
            <a:r>
              <a:rPr lang="en-US" dirty="0"/>
              <a:t>Factor 6: </a:t>
            </a:r>
            <a:r>
              <a:rPr lang="en-US" dirty="0">
                <a:solidFill>
                  <a:schemeClr val="dk1"/>
                </a:solidFill>
              </a:rPr>
              <a:t>How “visual” is the presentation of the information I’m supposed to learn?</a:t>
            </a:r>
            <a:endParaRPr lang="en-US" dirty="0"/>
          </a:p>
        </p:txBody>
      </p:sp>
      <p:sp>
        <p:nvSpPr>
          <p:cNvPr id="17" name="Rectangle 16">
            <a:extLst>
              <a:ext uri="{FF2B5EF4-FFF2-40B4-BE49-F238E27FC236}">
                <a16:creationId xmlns:a16="http://schemas.microsoft.com/office/drawing/2014/main" id="{37559AF5-E2DD-BF48-5E38-1D8D5A080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63A83C6B-3BCD-A64F-B8BB-17CFA8B1C838}"/>
              </a:ext>
            </a:extLst>
          </p:cNvPr>
          <p:cNvSpPr>
            <a:spLocks noGrp="1"/>
          </p:cNvSpPr>
          <p:nvPr>
            <p:ph idx="1"/>
          </p:nvPr>
        </p:nvSpPr>
        <p:spPr>
          <a:xfrm>
            <a:off x="5056541" y="1194179"/>
            <a:ext cx="6114847" cy="5020353"/>
          </a:xfrm>
        </p:spPr>
        <p:txBody>
          <a:bodyPr>
            <a:normAutofit/>
          </a:bodyPr>
          <a:lstStyle/>
          <a:p>
            <a:pPr marL="0" indent="0">
              <a:buNone/>
            </a:pPr>
            <a:r>
              <a:rPr lang="en-US" sz="2800" dirty="0"/>
              <a:t>If inaccessible technology was a person, “they would be interested in everything being visual, no sound at all, just completely visual, visual, visual. And they would never describe anything if you watched a movie with them. (Callie)</a:t>
            </a:r>
          </a:p>
          <a:p>
            <a:pPr marL="0" indent="0">
              <a:buNone/>
            </a:pPr>
            <a:endParaRPr lang="en-US" sz="2800" dirty="0"/>
          </a:p>
        </p:txBody>
      </p:sp>
    </p:spTree>
    <p:extLst>
      <p:ext uri="{BB962C8B-B14F-4D97-AF65-F5344CB8AC3E}">
        <p14:creationId xmlns:p14="http://schemas.microsoft.com/office/powerpoint/2010/main" val="4252032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6C41356B-4C17-4EDF-23FD-961330DCEB52}"/>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A8BB6C5-7C0F-FF3D-D550-1689ADC1F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11AB0D5-E2C9-8B6E-0007-8258040AF047}"/>
              </a:ext>
            </a:extLst>
          </p:cNvPr>
          <p:cNvSpPr>
            <a:spLocks noGrp="1"/>
          </p:cNvSpPr>
          <p:nvPr>
            <p:ph type="title"/>
          </p:nvPr>
        </p:nvSpPr>
        <p:spPr>
          <a:xfrm>
            <a:off x="967902" y="1194180"/>
            <a:ext cx="3523938" cy="5020353"/>
          </a:xfrm>
        </p:spPr>
        <p:txBody>
          <a:bodyPr>
            <a:normAutofit/>
          </a:bodyPr>
          <a:lstStyle/>
          <a:p>
            <a:r>
              <a:rPr lang="en-US" dirty="0"/>
              <a:t>Factor 7: </a:t>
            </a:r>
            <a:r>
              <a:rPr lang="en-US" dirty="0">
                <a:solidFill>
                  <a:schemeClr val="dk1"/>
                </a:solidFill>
              </a:rPr>
              <a:t>What type of access do I have to information that is being presented “visually?”</a:t>
            </a:r>
            <a:endParaRPr lang="en-US" dirty="0"/>
          </a:p>
        </p:txBody>
      </p:sp>
      <p:sp>
        <p:nvSpPr>
          <p:cNvPr id="17" name="Rectangle 16">
            <a:extLst>
              <a:ext uri="{FF2B5EF4-FFF2-40B4-BE49-F238E27FC236}">
                <a16:creationId xmlns:a16="http://schemas.microsoft.com/office/drawing/2014/main" id="{E8CAB6FF-D23E-C560-0935-D09586270D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C17CBCE1-EA8E-258E-B852-86DF76F36489}"/>
              </a:ext>
            </a:extLst>
          </p:cNvPr>
          <p:cNvSpPr>
            <a:spLocks noGrp="1"/>
          </p:cNvSpPr>
          <p:nvPr>
            <p:ph idx="1"/>
          </p:nvPr>
        </p:nvSpPr>
        <p:spPr>
          <a:xfrm>
            <a:off x="5056541" y="1194179"/>
            <a:ext cx="6114847" cy="5020353"/>
          </a:xfrm>
        </p:spPr>
        <p:txBody>
          <a:bodyPr>
            <a:normAutofit/>
          </a:bodyPr>
          <a:lstStyle/>
          <a:p>
            <a:pPr marL="0" indent="0">
              <a:buNone/>
            </a:pPr>
            <a:r>
              <a:rPr lang="en-US" sz="2800" dirty="0"/>
              <a:t>… having this big, long description of a graph and then you have to use that to answer the question. It’s not right because feeling the graph is seeing the graph for blind people, and if my sighted peers can have the graph in front of them when taking the test, then I should be able to have that too. (Sam)</a:t>
            </a:r>
          </a:p>
          <a:p>
            <a:pPr marL="0" indent="0">
              <a:buNone/>
            </a:pPr>
            <a:endParaRPr lang="en-US" sz="2800" dirty="0"/>
          </a:p>
        </p:txBody>
      </p:sp>
    </p:spTree>
    <p:extLst>
      <p:ext uri="{BB962C8B-B14F-4D97-AF65-F5344CB8AC3E}">
        <p14:creationId xmlns:p14="http://schemas.microsoft.com/office/powerpoint/2010/main" val="3316058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37F2A2F-3BD2-66B2-DF1E-1EE1444F8BE8}"/>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79F93F7-D2AF-FD7E-24F8-817F6D1B9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072E220-9EE9-2E5E-1600-33EEA2431763}"/>
              </a:ext>
            </a:extLst>
          </p:cNvPr>
          <p:cNvSpPr>
            <a:spLocks noGrp="1"/>
          </p:cNvSpPr>
          <p:nvPr>
            <p:ph type="title"/>
          </p:nvPr>
        </p:nvSpPr>
        <p:spPr>
          <a:xfrm>
            <a:off x="967902" y="1194180"/>
            <a:ext cx="3523938" cy="5020353"/>
          </a:xfrm>
        </p:spPr>
        <p:txBody>
          <a:bodyPr>
            <a:normAutofit/>
          </a:bodyPr>
          <a:lstStyle/>
          <a:p>
            <a:r>
              <a:rPr lang="en-US" dirty="0"/>
              <a:t>Factor 8: </a:t>
            </a:r>
            <a:r>
              <a:rPr lang="en-US" dirty="0">
                <a:solidFill>
                  <a:schemeClr val="dk1"/>
                </a:solidFill>
              </a:rPr>
              <a:t>Can I learn seamlessly in digital Braille?</a:t>
            </a:r>
            <a:endParaRPr lang="en-US" dirty="0"/>
          </a:p>
        </p:txBody>
      </p:sp>
      <p:sp>
        <p:nvSpPr>
          <p:cNvPr id="17" name="Rectangle 16">
            <a:extLst>
              <a:ext uri="{FF2B5EF4-FFF2-40B4-BE49-F238E27FC236}">
                <a16:creationId xmlns:a16="http://schemas.microsoft.com/office/drawing/2014/main" id="{A37FFD4F-8839-845F-90F0-B93545051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0D041ADE-CD02-E609-FA16-EC936CD57E59}"/>
              </a:ext>
            </a:extLst>
          </p:cNvPr>
          <p:cNvSpPr>
            <a:spLocks noGrp="1"/>
          </p:cNvSpPr>
          <p:nvPr>
            <p:ph idx="1"/>
          </p:nvPr>
        </p:nvSpPr>
        <p:spPr>
          <a:xfrm>
            <a:off x="5056541" y="1194179"/>
            <a:ext cx="6114847" cy="5020353"/>
          </a:xfrm>
        </p:spPr>
        <p:txBody>
          <a:bodyPr>
            <a:normAutofit/>
          </a:bodyPr>
          <a:lstStyle/>
          <a:p>
            <a:pPr marL="0" indent="0">
              <a:buNone/>
            </a:pPr>
            <a:r>
              <a:rPr lang="en-US" sz="2800" dirty="0"/>
              <a:t>I want the option to use either speech or Braille output and input, having both options makes it more accessible to me. (Rose)</a:t>
            </a:r>
          </a:p>
          <a:p>
            <a:pPr marL="0" indent="0">
              <a:buNone/>
            </a:pPr>
            <a:endParaRPr lang="en-US" sz="2800" dirty="0"/>
          </a:p>
        </p:txBody>
      </p:sp>
    </p:spTree>
    <p:extLst>
      <p:ext uri="{BB962C8B-B14F-4D97-AF65-F5344CB8AC3E}">
        <p14:creationId xmlns:p14="http://schemas.microsoft.com/office/powerpoint/2010/main" val="3614722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EFFDE4D3-04B2-B121-8047-D06CF50E3BDE}"/>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0C20A88-17C6-FF45-0F7E-F2255B862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D90D820-0259-0CA4-C2CD-57D3967E2E19}"/>
              </a:ext>
            </a:extLst>
          </p:cNvPr>
          <p:cNvSpPr>
            <a:spLocks noGrp="1"/>
          </p:cNvSpPr>
          <p:nvPr>
            <p:ph type="title"/>
          </p:nvPr>
        </p:nvSpPr>
        <p:spPr>
          <a:xfrm>
            <a:off x="967902" y="1194180"/>
            <a:ext cx="3523938" cy="5020353"/>
          </a:xfrm>
        </p:spPr>
        <p:txBody>
          <a:bodyPr>
            <a:normAutofit/>
          </a:bodyPr>
          <a:lstStyle/>
          <a:p>
            <a:r>
              <a:rPr lang="en-US" dirty="0"/>
              <a:t>Factor 9: </a:t>
            </a:r>
            <a:r>
              <a:rPr lang="en-US" dirty="0">
                <a:solidFill>
                  <a:schemeClr val="dk1"/>
                </a:solidFill>
              </a:rPr>
              <a:t>Can I do everything my peers can do?</a:t>
            </a:r>
            <a:endParaRPr lang="en-US" dirty="0"/>
          </a:p>
        </p:txBody>
      </p:sp>
      <p:sp>
        <p:nvSpPr>
          <p:cNvPr id="17" name="Rectangle 16">
            <a:extLst>
              <a:ext uri="{FF2B5EF4-FFF2-40B4-BE49-F238E27FC236}">
                <a16:creationId xmlns:a16="http://schemas.microsoft.com/office/drawing/2014/main" id="{C890C436-F533-A1D3-B3D1-0673357DF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78A772BF-5C4D-C50C-96EB-693A58F1097B}"/>
              </a:ext>
            </a:extLst>
          </p:cNvPr>
          <p:cNvSpPr>
            <a:spLocks noGrp="1"/>
          </p:cNvSpPr>
          <p:nvPr>
            <p:ph idx="1"/>
          </p:nvPr>
        </p:nvSpPr>
        <p:spPr>
          <a:xfrm>
            <a:off x="5056541" y="1194179"/>
            <a:ext cx="6114847" cy="5020353"/>
          </a:xfrm>
        </p:spPr>
        <p:txBody>
          <a:bodyPr>
            <a:normAutofit/>
          </a:bodyPr>
          <a:lstStyle/>
          <a:p>
            <a:pPr marL="0" indent="0">
              <a:buNone/>
            </a:pPr>
            <a:r>
              <a:rPr lang="en-US" sz="2800" dirty="0"/>
              <a:t>I’m not able to do the same work as everyone else because usually best case scenario, my aide watches what’s happening, and I kind of get secondhand information. I don’t get to watch like the fun virtual things or play the games… (Captain Marvel)</a:t>
            </a:r>
          </a:p>
          <a:p>
            <a:pPr marL="0" indent="0">
              <a:buNone/>
            </a:pPr>
            <a:endParaRPr lang="en-US" sz="2800" dirty="0"/>
          </a:p>
        </p:txBody>
      </p:sp>
    </p:spTree>
    <p:extLst>
      <p:ext uri="{BB962C8B-B14F-4D97-AF65-F5344CB8AC3E}">
        <p14:creationId xmlns:p14="http://schemas.microsoft.com/office/powerpoint/2010/main" val="1517478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C6DE-14FA-BA06-6A19-065C5854F3B8}"/>
              </a:ext>
            </a:extLst>
          </p:cNvPr>
          <p:cNvSpPr>
            <a:spLocks noGrp="1"/>
          </p:cNvSpPr>
          <p:nvPr>
            <p:ph type="title"/>
          </p:nvPr>
        </p:nvSpPr>
        <p:spPr/>
        <p:txBody>
          <a:bodyPr/>
          <a:lstStyle/>
          <a:p>
            <a:r>
              <a:rPr lang="en-US" dirty="0"/>
              <a:t>Moving Forward</a:t>
            </a:r>
          </a:p>
        </p:txBody>
      </p:sp>
    </p:spTree>
    <p:extLst>
      <p:ext uri="{BB962C8B-B14F-4D97-AF65-F5344CB8AC3E}">
        <p14:creationId xmlns:p14="http://schemas.microsoft.com/office/powerpoint/2010/main" val="4032432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D5F30-0E84-3947-9727-FFFD951546A0}"/>
              </a:ext>
            </a:extLst>
          </p:cNvPr>
          <p:cNvSpPr>
            <a:spLocks noGrp="1"/>
          </p:cNvSpPr>
          <p:nvPr>
            <p:ph type="title"/>
          </p:nvPr>
        </p:nvSpPr>
        <p:spPr/>
        <p:txBody>
          <a:bodyPr/>
          <a:lstStyle/>
          <a:p>
            <a:r>
              <a:rPr lang="en-US" dirty="0"/>
              <a:t>Preliminary Design Guidelines</a:t>
            </a:r>
          </a:p>
        </p:txBody>
      </p:sp>
      <p:sp>
        <p:nvSpPr>
          <p:cNvPr id="3" name="Content Placeholder 2">
            <a:extLst>
              <a:ext uri="{FF2B5EF4-FFF2-40B4-BE49-F238E27FC236}">
                <a16:creationId xmlns:a16="http://schemas.microsoft.com/office/drawing/2014/main" id="{2BF2A282-ED34-7E32-BE8A-ADC5F7167349}"/>
              </a:ext>
            </a:extLst>
          </p:cNvPr>
          <p:cNvSpPr>
            <a:spLocks noGrp="1"/>
          </p:cNvSpPr>
          <p:nvPr>
            <p:ph idx="1"/>
          </p:nvPr>
        </p:nvSpPr>
        <p:spPr>
          <a:xfrm>
            <a:off x="1371600" y="1732548"/>
            <a:ext cx="9601200" cy="4571999"/>
          </a:xfrm>
        </p:spPr>
        <p:txBody>
          <a:bodyPr>
            <a:normAutofit/>
          </a:bodyPr>
          <a:lstStyle/>
          <a:p>
            <a:pPr marL="457200" indent="-457200">
              <a:buFont typeface="+mj-lt"/>
              <a:buAutoNum type="arabicPeriod"/>
            </a:pPr>
            <a:r>
              <a:rPr lang="en-US" sz="2400" dirty="0"/>
              <a:t>Conform with the current version of WCAG.</a:t>
            </a:r>
          </a:p>
          <a:p>
            <a:pPr marL="457200" indent="-457200">
              <a:buFont typeface="+mj-lt"/>
              <a:buAutoNum type="arabicPeriod"/>
            </a:pPr>
            <a:r>
              <a:rPr lang="en-US" sz="2400" dirty="0"/>
              <a:t>Provide scaffolding for novice AT users. </a:t>
            </a:r>
          </a:p>
          <a:p>
            <a:pPr marL="457200" indent="-457200">
              <a:buFont typeface="+mj-lt"/>
              <a:buAutoNum type="arabicPeriod"/>
            </a:pPr>
            <a:r>
              <a:rPr lang="en-US" sz="2400" dirty="0"/>
              <a:t>Create simple interfaces. </a:t>
            </a:r>
          </a:p>
          <a:p>
            <a:pPr marL="457200" indent="-457200">
              <a:buFont typeface="+mj-lt"/>
              <a:buAutoNum type="arabicPeriod"/>
            </a:pPr>
            <a:r>
              <a:rPr lang="en-US" sz="2400" dirty="0"/>
              <a:t>Facilitate communication between BLV and sighted users. </a:t>
            </a:r>
          </a:p>
          <a:p>
            <a:pPr marL="457200" indent="-457200">
              <a:buFont typeface="+mj-lt"/>
              <a:buAutoNum type="arabicPeriod"/>
            </a:pPr>
            <a:r>
              <a:rPr lang="en-US" sz="2400" dirty="0"/>
              <a:t>Help teachers produce accessible spatial information (images, videos, equations). </a:t>
            </a:r>
          </a:p>
          <a:p>
            <a:pPr marL="457200" indent="-457200">
              <a:buFont typeface="+mj-lt"/>
              <a:buAutoNum type="arabicPeriod"/>
            </a:pPr>
            <a:r>
              <a:rPr lang="en-US" sz="2400" dirty="0"/>
              <a:t>Develop for multiple operating systems</a:t>
            </a:r>
          </a:p>
          <a:p>
            <a:pPr marL="0" indent="0">
              <a:buNone/>
            </a:pPr>
            <a:r>
              <a:rPr lang="en-US" sz="2400" dirty="0"/>
              <a:t>Complimentary to instructional tech design guidelines offered by other scholars (Brulé et al., 2016; Metatla et al., 2020; Milne et al., 2014; Sánchez, 2008)</a:t>
            </a:r>
          </a:p>
        </p:txBody>
      </p:sp>
    </p:spTree>
    <p:extLst>
      <p:ext uri="{BB962C8B-B14F-4D97-AF65-F5344CB8AC3E}">
        <p14:creationId xmlns:p14="http://schemas.microsoft.com/office/powerpoint/2010/main" val="4165681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2F6D6-4EEF-ED38-F22A-D0B75B196042}"/>
              </a:ext>
            </a:extLst>
          </p:cNvPr>
          <p:cNvSpPr>
            <a:spLocks noGrp="1"/>
          </p:cNvSpPr>
          <p:nvPr>
            <p:ph type="title"/>
          </p:nvPr>
        </p:nvSpPr>
        <p:spPr/>
        <p:txBody>
          <a:bodyPr/>
          <a:lstStyle/>
          <a:p>
            <a:r>
              <a:rPr lang="en-US" dirty="0"/>
              <a:t>Future Research</a:t>
            </a:r>
          </a:p>
        </p:txBody>
      </p:sp>
      <p:sp>
        <p:nvSpPr>
          <p:cNvPr id="3" name="Content Placeholder 2">
            <a:extLst>
              <a:ext uri="{FF2B5EF4-FFF2-40B4-BE49-F238E27FC236}">
                <a16:creationId xmlns:a16="http://schemas.microsoft.com/office/drawing/2014/main" id="{AE20E61B-1DC8-2E8E-AFA2-7F6462656BA7}"/>
              </a:ext>
            </a:extLst>
          </p:cNvPr>
          <p:cNvSpPr>
            <a:spLocks noGrp="1"/>
          </p:cNvSpPr>
          <p:nvPr>
            <p:ph idx="1"/>
          </p:nvPr>
        </p:nvSpPr>
        <p:spPr>
          <a:xfrm>
            <a:off x="1371600" y="1905804"/>
            <a:ext cx="10255718" cy="4649000"/>
          </a:xfrm>
        </p:spPr>
        <p:txBody>
          <a:bodyPr>
            <a:noAutofit/>
          </a:bodyPr>
          <a:lstStyle/>
          <a:p>
            <a:pPr marL="0" indent="0">
              <a:buNone/>
            </a:pPr>
            <a:r>
              <a:rPr lang="en-US" sz="2400" dirty="0"/>
              <a:t>More research with primary- and secondary-school-aged BLV youth in diverse US public school settings</a:t>
            </a:r>
          </a:p>
          <a:p>
            <a:r>
              <a:rPr lang="en-US" sz="2400" dirty="0"/>
              <a:t>What digital scaffolds do youth who are novice AT users find helpful when learning to use new instructional technologies alongside people who do not know AT? </a:t>
            </a:r>
          </a:p>
          <a:p>
            <a:r>
              <a:rPr lang="en-US" sz="2400" dirty="0"/>
              <a:t>What nonvisual and visual semantics facilitate communication between BLV and sighted people using the same instructional technology? </a:t>
            </a:r>
          </a:p>
          <a:p>
            <a:r>
              <a:rPr lang="en-US" sz="2400" dirty="0"/>
              <a:t>What specific supports are effective at helping teachers create accessible spatial information?</a:t>
            </a:r>
          </a:p>
        </p:txBody>
      </p:sp>
    </p:spTree>
    <p:extLst>
      <p:ext uri="{BB962C8B-B14F-4D97-AF65-F5344CB8AC3E}">
        <p14:creationId xmlns:p14="http://schemas.microsoft.com/office/powerpoint/2010/main" val="3044528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4010E-3B3E-57DF-305B-FFC3F607429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B107E78-56B6-E8D8-3933-E44472C506C6}"/>
              </a:ext>
            </a:extLst>
          </p:cNvPr>
          <p:cNvSpPr>
            <a:spLocks noGrp="1"/>
          </p:cNvSpPr>
          <p:nvPr>
            <p:ph idx="1"/>
          </p:nvPr>
        </p:nvSpPr>
        <p:spPr>
          <a:xfrm>
            <a:off x="1371600" y="2286000"/>
            <a:ext cx="10409722" cy="4239928"/>
          </a:xfrm>
        </p:spPr>
        <p:txBody>
          <a:bodyPr>
            <a:normAutofit fontScale="92500" lnSpcReduction="10000"/>
          </a:bodyPr>
          <a:lstStyle/>
          <a:p>
            <a:pPr marL="0" indent="0">
              <a:buNone/>
            </a:pPr>
            <a:r>
              <a:rPr lang="en-US" dirty="0"/>
              <a:t>Emeline Brulé, Gilles Bailly, Anke Brock, Frédéric Valentin, Grégoire Denis, and Christophe Jouffrais. 2016. MapSense: Multi-sensory interactive maps for children living with visual impairments. In Proceedings of the 2016 CHI Conference on Human Factors in Computing Systems. ACM, New York, NY, 445–457. DOI: https://doi.org/10.1145/2858036.2858375</a:t>
            </a:r>
          </a:p>
          <a:p>
            <a:pPr marL="0" indent="0">
              <a:buNone/>
            </a:pPr>
            <a:r>
              <a:rPr lang="en-US" dirty="0"/>
              <a:t>Oussama Metatla, Sandra Bardot, Clare Cullen, Marcos Serrano, and Christophe Jouffrais. 2020. Robots for inclusive play: Co-designing an educational game with visually impaired and sighted children. In Proceedings of the 2020 CHI Conference on Human Factors in Computing Systems (CHI ’20). ACM, New York, NY, 1–13. DOI: https://doi.org/10.1145/3313831.3376270</a:t>
            </a:r>
          </a:p>
          <a:p>
            <a:pPr marL="0" indent="0">
              <a:buNone/>
            </a:pPr>
            <a:r>
              <a:rPr lang="en-US" dirty="0"/>
              <a:t>Lauren R. Milne, Cynthia L. Bennett, Richard E. Ladner, and Shiri Azenkot. 2014. BraillePlay: Educational smartphone games for blind children. In Proceedings of the 16th international ACM SIGACCESS conference on Computers &amp; accessibility (ASSETS ’14). ACM, New York, NY, 137–144. DOI: https://doi.org/10.1145/2661334.2661377</a:t>
            </a:r>
          </a:p>
          <a:p>
            <a:pPr marL="0" indent="0">
              <a:buNone/>
            </a:pPr>
            <a:r>
              <a:rPr lang="en-US" dirty="0"/>
              <a:t>Jaime Sánchez and Héctor Flores. 2008. Virtual mobile science learning for blind people. CyberPsychology &amp; Behavior 11, 3 (2008), 356–359. DOI: http://doi.org/10.1089/cpb.2007.0110</a:t>
            </a:r>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3133662772"/>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Crop</Template>
  <TotalTime>408</TotalTime>
  <Words>1576</Words>
  <Application>Microsoft Macintosh PowerPoint</Application>
  <PresentationFormat>Widescreen</PresentationFormat>
  <Paragraphs>103</Paragraphs>
  <Slides>23</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Aptos</vt:lpstr>
      <vt:lpstr>Franklin Gothic Book</vt:lpstr>
      <vt:lpstr>Crop</vt:lpstr>
      <vt:lpstr>Exploring Blind and Low-Vision Youth’s Digital Access Needs in School   Toward Accessible Instructional Technologies</vt:lpstr>
      <vt:lpstr>Methodology</vt:lpstr>
      <vt:lpstr>Research Questions</vt:lpstr>
      <vt:lpstr>Participants</vt:lpstr>
      <vt:lpstr>Data Collection &amp; Analysis</vt:lpstr>
      <vt:lpstr>Limitations</vt:lpstr>
      <vt:lpstr>Findings</vt:lpstr>
      <vt:lpstr>RQ1: AT Usage </vt:lpstr>
      <vt:lpstr>RQ2: Developing AT Literacy</vt:lpstr>
      <vt:lpstr>RQ3: Differentiating between in/accessible instructional tech</vt:lpstr>
      <vt:lpstr>Factor 1:  How complex is the interface?</vt:lpstr>
      <vt:lpstr>Factor 2: Does navigating the interface require knowledge I have not yet had a chance to develop?</vt:lpstr>
      <vt:lpstr>Factor 3: Does the interface help me communicate with my sighted peers and teachers about using this tool?</vt:lpstr>
      <vt:lpstr>Factor 4: Are the buttons labeled and do the labels make sense? </vt:lpstr>
      <vt:lpstr>Factor 5: Can I access the interface on multiple devices running different operating systems and browsers?</vt:lpstr>
      <vt:lpstr>Factor 6: How “visual” is the presentation of the information I’m supposed to learn?</vt:lpstr>
      <vt:lpstr>Factor 7: What type of access do I have to information that is being presented “visually?”</vt:lpstr>
      <vt:lpstr>Factor 8: Can I learn seamlessly in digital Braille?</vt:lpstr>
      <vt:lpstr>Factor 9: Can I do everything my peers can do?</vt:lpstr>
      <vt:lpstr>Moving Forward</vt:lpstr>
      <vt:lpstr>Preliminary Design Guidelines</vt:lpstr>
      <vt:lpstr>Future Research</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Shaheen, Natalie</dc:creator>
  <cp:lastModifiedBy>Shaheen, Natalie</cp:lastModifiedBy>
  <cp:revision>34</cp:revision>
  <dcterms:created xsi:type="dcterms:W3CDTF">2025-10-01T13:28:12Z</dcterms:created>
  <dcterms:modified xsi:type="dcterms:W3CDTF">2025-10-21T13:27:34Z</dcterms:modified>
</cp:coreProperties>
</file>